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9" r:id="rId6"/>
    <p:sldId id="260" r:id="rId7"/>
    <p:sldId id="261" r:id="rId8"/>
    <p:sldId id="263" r:id="rId9"/>
    <p:sldId id="262" r:id="rId10"/>
    <p:sldId id="264" r:id="rId11"/>
    <p:sldId id="265" r:id="rId12"/>
    <p:sldId id="266" r:id="rId13"/>
    <p:sldId id="273" r:id="rId14"/>
    <p:sldId id="267" r:id="rId15"/>
    <p:sldId id="268"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DCFC"/>
    <a:srgbClr val="B0D4B6"/>
    <a:srgbClr val="88C5DA"/>
    <a:srgbClr val="6A6A6A"/>
    <a:srgbClr val="C3C3C3"/>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sorterViewPr>
    <p:cViewPr>
      <p:scale>
        <a:sx n="100" d="100"/>
        <a:sy n="100" d="100"/>
      </p:scale>
      <p:origin x="0" y="-10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Melting</a:t>
            </a:r>
            <a:r>
              <a:rPr lang="en-IN" baseline="0"/>
              <a:t> &amp; Accretion Graph</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Sheet1!$A$3</c:f>
              <c:strCache>
                <c:ptCount val="1"/>
                <c:pt idx="0">
                  <c:v>Melting</c:v>
                </c:pt>
              </c:strCache>
            </c:strRef>
          </c:tx>
          <c:spPr>
            <a:ln w="28575" cap="rnd">
              <a:solidFill>
                <a:schemeClr val="accent1"/>
              </a:solidFill>
              <a:round/>
            </a:ln>
            <a:effectLst/>
          </c:spPr>
          <c:marker>
            <c:symbol val="none"/>
          </c:marker>
          <c:val>
            <c:numRef>
              <c:f>Sheet1!$A$4:$A$47</c:f>
              <c:numCache>
                <c:formatCode>General</c:formatCode>
                <c:ptCount val="44"/>
                <c:pt idx="0">
                  <c:v>1275.837</c:v>
                </c:pt>
                <c:pt idx="1">
                  <c:v>2658.797</c:v>
                </c:pt>
                <c:pt idx="2">
                  <c:v>3899.0340000000001</c:v>
                </c:pt>
                <c:pt idx="3">
                  <c:v>3371.8420000000001</c:v>
                </c:pt>
                <c:pt idx="4">
                  <c:v>4271.2870000000003</c:v>
                </c:pt>
                <c:pt idx="5">
                  <c:v>4489.1859999999997</c:v>
                </c:pt>
                <c:pt idx="6">
                  <c:v>4050.047</c:v>
                </c:pt>
                <c:pt idx="7">
                  <c:v>5019.3059999999996</c:v>
                </c:pt>
                <c:pt idx="10">
                  <c:v>9822.509</c:v>
                </c:pt>
                <c:pt idx="11">
                  <c:v>2143.703</c:v>
                </c:pt>
                <c:pt idx="12">
                  <c:v>1574.6089999999999</c:v>
                </c:pt>
                <c:pt idx="13">
                  <c:v>254.62</c:v>
                </c:pt>
                <c:pt idx="14">
                  <c:v>1819.5150000000001</c:v>
                </c:pt>
                <c:pt idx="15">
                  <c:v>2251.41</c:v>
                </c:pt>
                <c:pt idx="16">
                  <c:v>3338.6129999999998</c:v>
                </c:pt>
                <c:pt idx="17">
                  <c:v>12251.419</c:v>
                </c:pt>
                <c:pt idx="18">
                  <c:v>10929.825000000001</c:v>
                </c:pt>
                <c:pt idx="19">
                  <c:v>5648.4610000000002</c:v>
                </c:pt>
                <c:pt idx="20">
                  <c:v>2376.0140000000001</c:v>
                </c:pt>
                <c:pt idx="21">
                  <c:v>1816.7470000000001</c:v>
                </c:pt>
                <c:pt idx="22">
                  <c:v>991.05100000000004</c:v>
                </c:pt>
                <c:pt idx="23">
                  <c:v>1789.261</c:v>
                </c:pt>
                <c:pt idx="24">
                  <c:v>5028.9279999999999</c:v>
                </c:pt>
                <c:pt idx="25">
                  <c:v>1396.529</c:v>
                </c:pt>
                <c:pt idx="26">
                  <c:v>6811.7079999999996</c:v>
                </c:pt>
                <c:pt idx="27">
                  <c:v>7151.2889999999998</c:v>
                </c:pt>
                <c:pt idx="28">
                  <c:v>11925.66</c:v>
                </c:pt>
                <c:pt idx="29">
                  <c:v>14912.550999999999</c:v>
                </c:pt>
                <c:pt idx="30">
                  <c:v>6004.0420000000004</c:v>
                </c:pt>
                <c:pt idx="31">
                  <c:v>9731.2569999999996</c:v>
                </c:pt>
                <c:pt idx="32">
                  <c:v>8764.6180000000004</c:v>
                </c:pt>
                <c:pt idx="33">
                  <c:v>7492.01</c:v>
                </c:pt>
                <c:pt idx="34">
                  <c:v>7631.7579999999998</c:v>
                </c:pt>
                <c:pt idx="35">
                  <c:v>4188.7070000000003</c:v>
                </c:pt>
                <c:pt idx="36">
                  <c:v>1985.7090000000001</c:v>
                </c:pt>
                <c:pt idx="37">
                  <c:v>1936.8430000000001</c:v>
                </c:pt>
                <c:pt idx="38">
                  <c:v>1479.624</c:v>
                </c:pt>
                <c:pt idx="39">
                  <c:v>1290.9670000000001</c:v>
                </c:pt>
                <c:pt idx="40">
                  <c:v>968.15700000000004</c:v>
                </c:pt>
                <c:pt idx="41">
                  <c:v>1026.846</c:v>
                </c:pt>
                <c:pt idx="42">
                  <c:v>966.03</c:v>
                </c:pt>
                <c:pt idx="43">
                  <c:v>1408.347</c:v>
                </c:pt>
              </c:numCache>
            </c:numRef>
          </c:val>
          <c:smooth val="0"/>
          <c:extLst>
            <c:ext xmlns:c16="http://schemas.microsoft.com/office/drawing/2014/chart" uri="{C3380CC4-5D6E-409C-BE32-E72D297353CC}">
              <c16:uniqueId val="{00000000-DFAF-4EF9-B8D9-E5E09E69FC9A}"/>
            </c:ext>
          </c:extLst>
        </c:ser>
        <c:ser>
          <c:idx val="1"/>
          <c:order val="1"/>
          <c:tx>
            <c:strRef>
              <c:f>Sheet1!$B$3</c:f>
              <c:strCache>
                <c:ptCount val="1"/>
                <c:pt idx="0">
                  <c:v>Accretion</c:v>
                </c:pt>
              </c:strCache>
            </c:strRef>
          </c:tx>
          <c:spPr>
            <a:ln w="28575" cap="rnd">
              <a:solidFill>
                <a:schemeClr val="accent2"/>
              </a:solidFill>
              <a:round/>
            </a:ln>
            <a:effectLst/>
          </c:spPr>
          <c:marker>
            <c:symbol val="none"/>
          </c:marker>
          <c:val>
            <c:numRef>
              <c:f>Sheet1!$B$4:$B$47</c:f>
              <c:numCache>
                <c:formatCode>General</c:formatCode>
                <c:ptCount val="44"/>
                <c:pt idx="7">
                  <c:v>5692.6580000000004</c:v>
                </c:pt>
                <c:pt idx="8">
                  <c:v>4002.2779999999998</c:v>
                </c:pt>
                <c:pt idx="9">
                  <c:v>3545.2060000000001</c:v>
                </c:pt>
                <c:pt idx="10">
                  <c:v>7694.0529999999999</c:v>
                </c:pt>
                <c:pt idx="13">
                  <c:v>761.41</c:v>
                </c:pt>
                <c:pt idx="14">
                  <c:v>1968.1579999999999</c:v>
                </c:pt>
                <c:pt idx="16">
                  <c:v>5669.4340000000002</c:v>
                </c:pt>
                <c:pt idx="17">
                  <c:v>8647.1010000000006</c:v>
                </c:pt>
              </c:numCache>
            </c:numRef>
          </c:val>
          <c:smooth val="0"/>
          <c:extLst>
            <c:ext xmlns:c16="http://schemas.microsoft.com/office/drawing/2014/chart" uri="{C3380CC4-5D6E-409C-BE32-E72D297353CC}">
              <c16:uniqueId val="{00000001-DFAF-4EF9-B8D9-E5E09E69FC9A}"/>
            </c:ext>
          </c:extLst>
        </c:ser>
        <c:dLbls>
          <c:showLegendKey val="0"/>
          <c:showVal val="0"/>
          <c:showCatName val="0"/>
          <c:showSerName val="0"/>
          <c:showPercent val="0"/>
          <c:showBubbleSize val="0"/>
        </c:dLbls>
        <c:smooth val="0"/>
        <c:axId val="475028360"/>
        <c:axId val="399202736"/>
      </c:lineChart>
      <c:catAx>
        <c:axId val="475028360"/>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9202736"/>
        <c:crosses val="autoZero"/>
        <c:auto val="1"/>
        <c:lblAlgn val="ctr"/>
        <c:lblOffset val="100"/>
        <c:noMultiLvlLbl val="0"/>
      </c:catAx>
      <c:valAx>
        <c:axId val="399202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028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7D31-EF9F-485B-8EA0-311257F3E2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AFD816-A8E6-4AA9-8256-7A87801E4C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9E40D01-F163-41EC-94FF-B96062378040}"/>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5" name="Footer Placeholder 4">
            <a:extLst>
              <a:ext uri="{FF2B5EF4-FFF2-40B4-BE49-F238E27FC236}">
                <a16:creationId xmlns:a16="http://schemas.microsoft.com/office/drawing/2014/main" id="{204990F3-10A1-443C-AD0D-DAAB71AD84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000C14-D574-4B66-AC7E-A531B3630A03}"/>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3106513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4F83-4404-454B-9AE3-06D26CAA2B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9BDC3C-690C-40CA-8FEB-5F7E8203C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33FAE6-B816-4391-9070-245C64F8AEE7}"/>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5" name="Footer Placeholder 4">
            <a:extLst>
              <a:ext uri="{FF2B5EF4-FFF2-40B4-BE49-F238E27FC236}">
                <a16:creationId xmlns:a16="http://schemas.microsoft.com/office/drawing/2014/main" id="{33460F90-0ACF-427A-88A6-6A1248EBE3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29F748-6053-4C24-B699-163EEF49618D}"/>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37961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447251-055D-44B7-9760-9EB9757408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B086D9-615B-481F-91E7-54F79B049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08B4D4-07AE-4C06-A83D-555025886AD2}"/>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5" name="Footer Placeholder 4">
            <a:extLst>
              <a:ext uri="{FF2B5EF4-FFF2-40B4-BE49-F238E27FC236}">
                <a16:creationId xmlns:a16="http://schemas.microsoft.com/office/drawing/2014/main" id="{78BADD5B-9E55-49DF-99D9-A0FC6C6526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040195-6C72-4CAC-963F-2E5C058449FC}"/>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937760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5F2D-225D-4EB7-B602-E6FDCD840DB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888E59-7FDD-4615-8189-D04BA0E956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4FB5C1-7420-460A-BE19-3BD21DE4FC60}"/>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5" name="Footer Placeholder 4">
            <a:extLst>
              <a:ext uri="{FF2B5EF4-FFF2-40B4-BE49-F238E27FC236}">
                <a16:creationId xmlns:a16="http://schemas.microsoft.com/office/drawing/2014/main" id="{C629D7C1-E09C-4C82-9261-6466D04225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88CB657-4680-478B-95F4-341D3002B931}"/>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3127026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99D8-0EB9-40C7-BD09-0D31F967FF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01789A3-7983-476E-AF84-B581844BD7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DEE61B-8337-4539-B230-A15C3BCF8C9D}"/>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5" name="Footer Placeholder 4">
            <a:extLst>
              <a:ext uri="{FF2B5EF4-FFF2-40B4-BE49-F238E27FC236}">
                <a16:creationId xmlns:a16="http://schemas.microsoft.com/office/drawing/2014/main" id="{29739B2A-BD5B-4807-9FF3-4115D5E9F5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502D88-5DD1-4709-90AC-3D1D91A9879D}"/>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21083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6730-D38E-4C24-AF08-8CC0279A4ED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F8DBC35-D829-4230-A3DF-8C51E055FC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9A655C-6EFF-414A-8425-CD456A2C7C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85D4ED-9CF8-4B89-9AA2-763872503EA9}"/>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6" name="Footer Placeholder 5">
            <a:extLst>
              <a:ext uri="{FF2B5EF4-FFF2-40B4-BE49-F238E27FC236}">
                <a16:creationId xmlns:a16="http://schemas.microsoft.com/office/drawing/2014/main" id="{D2C870CD-FCB3-4111-81CA-5CD0676DC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8C314C-ED09-4F57-A8D8-5DB0F11F5739}"/>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3974135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C2516-5ECD-4A22-ADBC-34A441D425E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96999A-9BBB-4305-B6B2-753F5E419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CFEABC-2D8A-4E86-83E2-58E729DA9A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4802AC6-093E-4FEC-A5D4-5061D2E505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00B282-7A28-46AE-9616-15AF243C16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E8123E9-1528-4055-8EF5-D1597BE44A22}"/>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8" name="Footer Placeholder 7">
            <a:extLst>
              <a:ext uri="{FF2B5EF4-FFF2-40B4-BE49-F238E27FC236}">
                <a16:creationId xmlns:a16="http://schemas.microsoft.com/office/drawing/2014/main" id="{613FC129-0431-4F24-92C8-2F3806D2AB1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339A33A-972F-43A1-AD31-D4A7582562AF}"/>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570909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EA57-46B5-46C9-B1C5-72BF15133A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3698E72-3445-41D2-8AAA-A5ED236C570F}"/>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4" name="Footer Placeholder 3">
            <a:extLst>
              <a:ext uri="{FF2B5EF4-FFF2-40B4-BE49-F238E27FC236}">
                <a16:creationId xmlns:a16="http://schemas.microsoft.com/office/drawing/2014/main" id="{FAFEBEA5-9D2A-44A8-99A4-758AB0D3B3B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45ADA92-73E8-4E85-BA1F-F62AF3E7DA62}"/>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2986530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90683-1C6A-4E7C-8AE9-3A4637A519D8}"/>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3" name="Footer Placeholder 2">
            <a:extLst>
              <a:ext uri="{FF2B5EF4-FFF2-40B4-BE49-F238E27FC236}">
                <a16:creationId xmlns:a16="http://schemas.microsoft.com/office/drawing/2014/main" id="{75A9EC82-19E0-46D4-8F14-DF27CFD1DFD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7D6EDE-806B-49F8-89CB-9E7E7D337761}"/>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774838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6C7A6-5C3E-4DBD-9DDC-72DF62CA68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DC2BE35-3351-4EF3-928D-70C84D1A02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34BEBC-F65A-44AC-995F-6A7336288B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ED12C-7D09-431E-9854-105263AA14EC}"/>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6" name="Footer Placeholder 5">
            <a:extLst>
              <a:ext uri="{FF2B5EF4-FFF2-40B4-BE49-F238E27FC236}">
                <a16:creationId xmlns:a16="http://schemas.microsoft.com/office/drawing/2014/main" id="{07A18BF3-6813-4E06-B5CC-0F5CFC30B05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036D53-3100-4CFE-AEA4-960AFD2D3E5E}"/>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1534858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3F378-1B43-4F9A-9EB7-B35561D41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7C10D3D-0237-45ED-91F1-91C0EB32F4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8857A52-7883-443F-8CAF-49B3103E7C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85640-F6CC-4B94-AB76-50C0C4100534}"/>
              </a:ext>
            </a:extLst>
          </p:cNvPr>
          <p:cNvSpPr>
            <a:spLocks noGrp="1"/>
          </p:cNvSpPr>
          <p:nvPr>
            <p:ph type="dt" sz="half" idx="10"/>
          </p:nvPr>
        </p:nvSpPr>
        <p:spPr/>
        <p:txBody>
          <a:bodyPr/>
          <a:lstStyle/>
          <a:p>
            <a:fld id="{AC39A1B1-3B3D-4016-A91C-D4274B3CD9B3}" type="datetimeFigureOut">
              <a:rPr lang="en-IN" smtClean="0"/>
              <a:t>12-11-2020</a:t>
            </a:fld>
            <a:endParaRPr lang="en-IN"/>
          </a:p>
        </p:txBody>
      </p:sp>
      <p:sp>
        <p:nvSpPr>
          <p:cNvPr id="6" name="Footer Placeholder 5">
            <a:extLst>
              <a:ext uri="{FF2B5EF4-FFF2-40B4-BE49-F238E27FC236}">
                <a16:creationId xmlns:a16="http://schemas.microsoft.com/office/drawing/2014/main" id="{815E7DD3-E3CB-4BAE-93E5-A5B420E5F0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B4E3B6-ED3B-46CE-B01D-EF6655A7A825}"/>
              </a:ext>
            </a:extLst>
          </p:cNvPr>
          <p:cNvSpPr>
            <a:spLocks noGrp="1"/>
          </p:cNvSpPr>
          <p:nvPr>
            <p:ph type="sldNum" sz="quarter" idx="12"/>
          </p:nvPr>
        </p:nvSpPr>
        <p:spPr/>
        <p:txBody>
          <a:bodyPr/>
          <a:lstStyle/>
          <a:p>
            <a:fld id="{F230C1BD-1BA1-4B24-85B7-265742C83BF3}" type="slidenum">
              <a:rPr lang="en-IN" smtClean="0"/>
              <a:t>‹#›</a:t>
            </a:fld>
            <a:endParaRPr lang="en-IN"/>
          </a:p>
        </p:txBody>
      </p:sp>
    </p:spTree>
    <p:extLst>
      <p:ext uri="{BB962C8B-B14F-4D97-AF65-F5344CB8AC3E}">
        <p14:creationId xmlns:p14="http://schemas.microsoft.com/office/powerpoint/2010/main" val="280715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F7FD8C-75B1-4052-816F-C029D284E5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FC0EB1-9FC1-4ABA-A4ED-F43BC48D6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B62455-E991-41B6-817A-D40F7BADDF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9A1B1-3B3D-4016-A91C-D4274B3CD9B3}" type="datetimeFigureOut">
              <a:rPr lang="en-IN" smtClean="0"/>
              <a:t>12-11-2020</a:t>
            </a:fld>
            <a:endParaRPr lang="en-IN"/>
          </a:p>
        </p:txBody>
      </p:sp>
      <p:sp>
        <p:nvSpPr>
          <p:cNvPr id="5" name="Footer Placeholder 4">
            <a:extLst>
              <a:ext uri="{FF2B5EF4-FFF2-40B4-BE49-F238E27FC236}">
                <a16:creationId xmlns:a16="http://schemas.microsoft.com/office/drawing/2014/main" id="{5775199B-D966-4BAC-8315-EC7D8FEB8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31F2895-483D-4822-9E65-DCB89FB976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30C1BD-1BA1-4B24-85B7-265742C83BF3}" type="slidenum">
              <a:rPr lang="en-IN" smtClean="0"/>
              <a:t>‹#›</a:t>
            </a:fld>
            <a:endParaRPr lang="en-IN"/>
          </a:p>
        </p:txBody>
      </p:sp>
    </p:spTree>
    <p:extLst>
      <p:ext uri="{BB962C8B-B14F-4D97-AF65-F5344CB8AC3E}">
        <p14:creationId xmlns:p14="http://schemas.microsoft.com/office/powerpoint/2010/main" val="1198272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731F6A-E645-444F-8B44-D4985128AB21}"/>
              </a:ext>
            </a:extLst>
          </p:cNvPr>
          <p:cNvPicPr>
            <a:picLocks noChangeAspect="1"/>
          </p:cNvPicPr>
          <p:nvPr/>
        </p:nvPicPr>
        <p:blipFill>
          <a:blip r:embed="rId2"/>
          <a:stretch>
            <a:fillRect/>
          </a:stretch>
        </p:blipFill>
        <p:spPr>
          <a:xfrm>
            <a:off x="0" y="-23846"/>
            <a:ext cx="12192000" cy="6858000"/>
          </a:xfrm>
          <a:prstGeom prst="rect">
            <a:avLst/>
          </a:prstGeom>
        </p:spPr>
      </p:pic>
      <p:sp>
        <p:nvSpPr>
          <p:cNvPr id="2" name="Title 1">
            <a:extLst>
              <a:ext uri="{FF2B5EF4-FFF2-40B4-BE49-F238E27FC236}">
                <a16:creationId xmlns:a16="http://schemas.microsoft.com/office/drawing/2014/main" id="{713072F9-9FEE-4CEA-8D0B-5A2D51F0267F}"/>
              </a:ext>
            </a:extLst>
          </p:cNvPr>
          <p:cNvSpPr>
            <a:spLocks noGrp="1"/>
          </p:cNvSpPr>
          <p:nvPr>
            <p:ph type="ctrTitle"/>
          </p:nvPr>
        </p:nvSpPr>
        <p:spPr>
          <a:xfrm>
            <a:off x="172278" y="294482"/>
            <a:ext cx="11847443" cy="2387600"/>
          </a:xfrm>
        </p:spPr>
        <p:txBody>
          <a:bodyPr>
            <a:noAutofit/>
          </a:bodyPr>
          <a:lstStyle/>
          <a:p>
            <a:r>
              <a:rPr lang="en-US" sz="3600" b="1" dirty="0">
                <a:solidFill>
                  <a:schemeClr val="bg1"/>
                </a:solidFill>
                <a:effectLst>
                  <a:glow rad="101600">
                    <a:schemeClr val="accent1">
                      <a:satMod val="175000"/>
                      <a:alpha val="69000"/>
                    </a:schemeClr>
                  </a:glow>
                </a:effectLst>
                <a:latin typeface="Eras Bold ITC" panose="020B0907030504020204" pitchFamily="34" charset="0"/>
              </a:rPr>
              <a:t>IMPACT OF SEA-LEVEL RISING DUE TO GLOBAL WARMING</a:t>
            </a:r>
            <a:br>
              <a:rPr lang="en-IN" sz="3600" dirty="0">
                <a:solidFill>
                  <a:schemeClr val="bg1"/>
                </a:solidFill>
                <a:effectLst>
                  <a:glow rad="101600">
                    <a:schemeClr val="accent1">
                      <a:satMod val="175000"/>
                      <a:alpha val="69000"/>
                    </a:schemeClr>
                  </a:glow>
                </a:effectLst>
                <a:latin typeface="Eras Bold ITC" panose="020B0907030504020204" pitchFamily="34" charset="0"/>
              </a:rPr>
            </a:br>
            <a:r>
              <a:rPr lang="en-US" sz="3600" b="1" dirty="0">
                <a:solidFill>
                  <a:schemeClr val="bg1"/>
                </a:solidFill>
                <a:effectLst>
                  <a:glow rad="101600">
                    <a:schemeClr val="accent1">
                      <a:satMod val="175000"/>
                      <a:alpha val="69000"/>
                    </a:schemeClr>
                  </a:glow>
                </a:effectLst>
                <a:latin typeface="Eras Bold ITC" panose="020B0907030504020204" pitchFamily="34" charset="0"/>
              </a:rPr>
              <a:t>– A GEOSPALIAL APPROACH </a:t>
            </a:r>
            <a:br>
              <a:rPr lang="en-IN" sz="3600" dirty="0">
                <a:solidFill>
                  <a:schemeClr val="bg1"/>
                </a:solidFill>
                <a:effectLst>
                  <a:glow rad="101600">
                    <a:schemeClr val="accent1">
                      <a:satMod val="175000"/>
                      <a:alpha val="69000"/>
                    </a:schemeClr>
                  </a:glow>
                </a:effectLst>
                <a:latin typeface="Eras Bold ITC" panose="020B0907030504020204" pitchFamily="34" charset="0"/>
              </a:rPr>
            </a:br>
            <a:endParaRPr lang="en-IN" sz="3600" dirty="0">
              <a:solidFill>
                <a:schemeClr val="bg1"/>
              </a:solidFill>
              <a:effectLst>
                <a:glow rad="101600">
                  <a:schemeClr val="accent1">
                    <a:satMod val="175000"/>
                    <a:alpha val="69000"/>
                  </a:schemeClr>
                </a:glow>
              </a:effectLst>
              <a:latin typeface="Eras Bold ITC" panose="020B0907030504020204" pitchFamily="34" charset="0"/>
            </a:endParaRPr>
          </a:p>
        </p:txBody>
      </p:sp>
      <p:sp>
        <p:nvSpPr>
          <p:cNvPr id="6" name="Rectangle: Rounded Corners 5">
            <a:extLst>
              <a:ext uri="{FF2B5EF4-FFF2-40B4-BE49-F238E27FC236}">
                <a16:creationId xmlns:a16="http://schemas.microsoft.com/office/drawing/2014/main" id="{E79F67B7-F701-4F14-AE4C-237C180DD5DA}"/>
              </a:ext>
            </a:extLst>
          </p:cNvPr>
          <p:cNvSpPr/>
          <p:nvPr/>
        </p:nvSpPr>
        <p:spPr>
          <a:xfrm>
            <a:off x="0" y="4726206"/>
            <a:ext cx="3322484" cy="1837312"/>
          </a:xfrm>
          <a:prstGeom prst="roundRect">
            <a:avLst/>
          </a:prstGeom>
          <a:solidFill>
            <a:schemeClr val="accent1">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4B3AEA0D-887F-4DF2-9084-06B9FEA5D283}"/>
              </a:ext>
            </a:extLst>
          </p:cNvPr>
          <p:cNvSpPr>
            <a:spLocks noGrp="1"/>
          </p:cNvSpPr>
          <p:nvPr>
            <p:ph type="subTitle" idx="1"/>
          </p:nvPr>
        </p:nvSpPr>
        <p:spPr>
          <a:xfrm>
            <a:off x="172278" y="4726206"/>
            <a:ext cx="9144000" cy="1655762"/>
          </a:xfrm>
        </p:spPr>
        <p:txBody>
          <a:bodyPr>
            <a:normAutofit fontScale="77500" lnSpcReduction="20000"/>
          </a:bodyPr>
          <a:lstStyle/>
          <a:p>
            <a:pPr algn="l"/>
            <a:r>
              <a:rPr lang="en-US" dirty="0"/>
              <a:t>BY</a:t>
            </a:r>
          </a:p>
          <a:p>
            <a:pPr algn="l"/>
            <a:r>
              <a:rPr lang="en-US" dirty="0"/>
              <a:t>S.SUDHARSAN</a:t>
            </a:r>
          </a:p>
          <a:p>
            <a:pPr algn="l"/>
            <a:r>
              <a:rPr lang="en-US" dirty="0"/>
              <a:t>Department of remote sensing,</a:t>
            </a:r>
          </a:p>
          <a:p>
            <a:pPr algn="l"/>
            <a:r>
              <a:rPr lang="en-US" dirty="0"/>
              <a:t>Bharathidasan University,</a:t>
            </a:r>
          </a:p>
          <a:p>
            <a:pPr algn="l"/>
            <a:r>
              <a:rPr lang="en-US" dirty="0"/>
              <a:t>Trichy-INDIA.</a:t>
            </a:r>
          </a:p>
          <a:p>
            <a:pPr algn="l"/>
            <a:endParaRPr lang="en-IN" dirty="0">
              <a:solidFill>
                <a:schemeClr val="bg1"/>
              </a:solidFill>
            </a:endParaRPr>
          </a:p>
        </p:txBody>
      </p:sp>
      <p:sp>
        <p:nvSpPr>
          <p:cNvPr id="7" name="Rectangle: Rounded Corners 6">
            <a:extLst>
              <a:ext uri="{FF2B5EF4-FFF2-40B4-BE49-F238E27FC236}">
                <a16:creationId xmlns:a16="http://schemas.microsoft.com/office/drawing/2014/main" id="{C35ECB4C-6185-4200-A654-3C722D7EA07E}"/>
              </a:ext>
            </a:extLst>
          </p:cNvPr>
          <p:cNvSpPr/>
          <p:nvPr/>
        </p:nvSpPr>
        <p:spPr>
          <a:xfrm>
            <a:off x="9106422" y="4907756"/>
            <a:ext cx="2755726" cy="646331"/>
          </a:xfrm>
          <a:prstGeom prst="roundRect">
            <a:avLst/>
          </a:prstGeom>
          <a:solidFill>
            <a:schemeClr val="accent1">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1BBB8FD1-3687-48FA-81D2-A07DE30BDEAA}"/>
              </a:ext>
            </a:extLst>
          </p:cNvPr>
          <p:cNvSpPr txBox="1"/>
          <p:nvPr/>
        </p:nvSpPr>
        <p:spPr>
          <a:xfrm>
            <a:off x="9106422" y="4907756"/>
            <a:ext cx="2906038" cy="646331"/>
          </a:xfrm>
          <a:prstGeom prst="rect">
            <a:avLst/>
          </a:prstGeom>
          <a:noFill/>
        </p:spPr>
        <p:txBody>
          <a:bodyPr wrap="square" rtlCol="0">
            <a:spAutoFit/>
          </a:bodyPr>
          <a:lstStyle/>
          <a:p>
            <a:r>
              <a:rPr lang="en-US" dirty="0"/>
              <a:t>Venus: FOSS4G Korea 2020 zoom platform.</a:t>
            </a:r>
            <a:endParaRPr lang="en-IN" dirty="0"/>
          </a:p>
        </p:txBody>
      </p:sp>
    </p:spTree>
    <p:extLst>
      <p:ext uri="{BB962C8B-B14F-4D97-AF65-F5344CB8AC3E}">
        <p14:creationId xmlns:p14="http://schemas.microsoft.com/office/powerpoint/2010/main" val="2150253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7729A5-D23C-4475-936E-8647CADE6572}"/>
              </a:ext>
            </a:extLst>
          </p:cNvPr>
          <p:cNvSpPr txBox="1"/>
          <p:nvPr/>
        </p:nvSpPr>
        <p:spPr>
          <a:xfrm rot="16200000">
            <a:off x="-784022" y="1577474"/>
            <a:ext cx="2107092" cy="276999"/>
          </a:xfrm>
          <a:prstGeom prst="rect">
            <a:avLst/>
          </a:prstGeom>
          <a:noFill/>
        </p:spPr>
        <p:txBody>
          <a:bodyPr wrap="square" rtlCol="0">
            <a:spAutoFit/>
          </a:bodyPr>
          <a:lstStyle/>
          <a:p>
            <a:r>
              <a:rPr lang="en-US" sz="1200" dirty="0">
                <a:solidFill>
                  <a:srgbClr val="6A6A6A"/>
                </a:solidFill>
              </a:rPr>
              <a:t>Amount of M/A (mm)</a:t>
            </a:r>
            <a:endParaRPr lang="en-IN" sz="1200" dirty="0">
              <a:solidFill>
                <a:srgbClr val="6A6A6A"/>
              </a:solidFill>
            </a:endParaRPr>
          </a:p>
        </p:txBody>
      </p:sp>
      <p:sp>
        <p:nvSpPr>
          <p:cNvPr id="7" name="TextBox 6">
            <a:extLst>
              <a:ext uri="{FF2B5EF4-FFF2-40B4-BE49-F238E27FC236}">
                <a16:creationId xmlns:a16="http://schemas.microsoft.com/office/drawing/2014/main" id="{352E0BF8-9A1F-4491-B7BD-94FB30C0F312}"/>
              </a:ext>
            </a:extLst>
          </p:cNvPr>
          <p:cNvSpPr txBox="1"/>
          <p:nvPr/>
        </p:nvSpPr>
        <p:spPr>
          <a:xfrm>
            <a:off x="131024" y="4500375"/>
            <a:ext cx="7785425" cy="1477328"/>
          </a:xfrm>
          <a:prstGeom prst="rect">
            <a:avLst/>
          </a:prstGeom>
          <a:noFill/>
        </p:spPr>
        <p:txBody>
          <a:bodyPr wrap="square" rtlCol="0">
            <a:spAutoFit/>
          </a:bodyPr>
          <a:lstStyle/>
          <a:p>
            <a:r>
              <a:rPr lang="en-US" dirty="0"/>
              <a:t>Here from the graph represents the Melting and Accretion of the study area are prepared (using erosion &amp; Accretion from the points in QGIS) in that we clearly observe there when the melting decreases in with increases in the Accretion of the ice-sheet which is depend on the thickness of the ice-sheet and temperature condition of the region.</a:t>
            </a:r>
            <a:endParaRPr lang="en-IN" dirty="0"/>
          </a:p>
        </p:txBody>
      </p:sp>
      <p:graphicFrame>
        <p:nvGraphicFramePr>
          <p:cNvPr id="8" name="Chart 7">
            <a:extLst>
              <a:ext uri="{FF2B5EF4-FFF2-40B4-BE49-F238E27FC236}">
                <a16:creationId xmlns:a16="http://schemas.microsoft.com/office/drawing/2014/main" id="{84D349C3-F2A1-4A13-BD0B-F716D7DD0BB1}"/>
              </a:ext>
            </a:extLst>
          </p:cNvPr>
          <p:cNvGraphicFramePr>
            <a:graphicFrameLocks/>
          </p:cNvGraphicFramePr>
          <p:nvPr>
            <p:extLst>
              <p:ext uri="{D42A27DB-BD31-4B8C-83A1-F6EECF244321}">
                <p14:modId xmlns:p14="http://schemas.microsoft.com/office/powerpoint/2010/main" val="1006395051"/>
              </p:ext>
            </p:extLst>
          </p:nvPr>
        </p:nvGraphicFramePr>
        <p:xfrm>
          <a:off x="408024" y="662427"/>
          <a:ext cx="6573930" cy="3180159"/>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2F7E2BA8-D970-44A3-8BEA-FCC31FEDBE10}"/>
              </a:ext>
            </a:extLst>
          </p:cNvPr>
          <p:cNvSpPr/>
          <p:nvPr/>
        </p:nvSpPr>
        <p:spPr>
          <a:xfrm>
            <a:off x="587354" y="3339003"/>
            <a:ext cx="6215270" cy="119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BD1A1C22-FF4F-425C-BDE1-589D9FACC5AD}"/>
              </a:ext>
            </a:extLst>
          </p:cNvPr>
          <p:cNvSpPr/>
          <p:nvPr/>
        </p:nvSpPr>
        <p:spPr>
          <a:xfrm>
            <a:off x="131024" y="556047"/>
            <a:ext cx="6989652" cy="3286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5D73597F-519C-4FC0-AAA4-767AD771E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449" y="556047"/>
            <a:ext cx="3911099" cy="5589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5952BDF0-DD8F-44FA-84BC-D03D9BDEF048}"/>
              </a:ext>
            </a:extLst>
          </p:cNvPr>
          <p:cNvSpPr txBox="1"/>
          <p:nvPr/>
        </p:nvSpPr>
        <p:spPr>
          <a:xfrm>
            <a:off x="6073754" y="3429000"/>
            <a:ext cx="728870" cy="369332"/>
          </a:xfrm>
          <a:prstGeom prst="rect">
            <a:avLst/>
          </a:prstGeom>
          <a:solidFill>
            <a:srgbClr val="B4DCFC"/>
          </a:solidFill>
          <a:ln>
            <a:solidFill>
              <a:schemeClr val="accent1"/>
            </a:solidFill>
          </a:ln>
        </p:spPr>
        <p:txBody>
          <a:bodyPr wrap="square" rtlCol="0">
            <a:spAutoFit/>
          </a:bodyPr>
          <a:lstStyle/>
          <a:p>
            <a:r>
              <a:rPr lang="en-US" dirty="0"/>
              <a:t>2.5m</a:t>
            </a:r>
            <a:endParaRPr lang="en-IN" dirty="0"/>
          </a:p>
        </p:txBody>
      </p:sp>
    </p:spTree>
    <p:extLst>
      <p:ext uri="{BB962C8B-B14F-4D97-AF65-F5344CB8AC3E}">
        <p14:creationId xmlns:p14="http://schemas.microsoft.com/office/powerpoint/2010/main" val="623969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663048-521D-4C2D-9B74-8C3ACB6C2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64" y="231913"/>
            <a:ext cx="4519966" cy="63941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33C565DB-F14B-4680-BFFF-9074794706F7}"/>
              </a:ext>
            </a:extLst>
          </p:cNvPr>
          <p:cNvSpPr txBox="1"/>
          <p:nvPr/>
        </p:nvSpPr>
        <p:spPr>
          <a:xfrm>
            <a:off x="5539409" y="424070"/>
            <a:ext cx="5155095" cy="2031325"/>
          </a:xfrm>
          <a:prstGeom prst="rect">
            <a:avLst/>
          </a:prstGeom>
          <a:noFill/>
        </p:spPr>
        <p:txBody>
          <a:bodyPr wrap="square" rtlCol="0">
            <a:spAutoFit/>
          </a:bodyPr>
          <a:lstStyle/>
          <a:p>
            <a:r>
              <a:rPr lang="en-US" dirty="0"/>
              <a:t>The ocean current Map will give a understand about the distribution of cold and warm current along the Weddell Sea of the Antarctic Peninsular.</a:t>
            </a:r>
          </a:p>
          <a:p>
            <a:endParaRPr lang="en-US" dirty="0"/>
          </a:p>
          <a:p>
            <a:r>
              <a:rPr lang="en-US" dirty="0"/>
              <a:t>This current will move the icebergs to the noise point (i.e: NE part) then the warm current will melt the glaciers. </a:t>
            </a:r>
          </a:p>
        </p:txBody>
      </p:sp>
      <p:pic>
        <p:nvPicPr>
          <p:cNvPr id="8" name="Picture 7">
            <a:extLst>
              <a:ext uri="{FF2B5EF4-FFF2-40B4-BE49-F238E27FC236}">
                <a16:creationId xmlns:a16="http://schemas.microsoft.com/office/drawing/2014/main" id="{ED14315C-49BA-4436-B81A-A4A8A2B3858E}"/>
              </a:ext>
            </a:extLst>
          </p:cNvPr>
          <p:cNvPicPr>
            <a:picLocks noChangeAspect="1"/>
          </p:cNvPicPr>
          <p:nvPr/>
        </p:nvPicPr>
        <p:blipFill rotWithShape="1">
          <a:blip r:embed="rId3">
            <a:extLst>
              <a:ext uri="{28A0092B-C50C-407E-A947-70E740481C1C}">
                <a14:useLocalDpi xmlns:a14="http://schemas.microsoft.com/office/drawing/2010/main" val="0"/>
              </a:ext>
            </a:extLst>
          </a:blip>
          <a:srcRect l="17391" t="50000" r="46413" b="16892"/>
          <a:stretch/>
        </p:blipFill>
        <p:spPr>
          <a:xfrm>
            <a:off x="5910469" y="3018183"/>
            <a:ext cx="4412974" cy="2269436"/>
          </a:xfrm>
          <a:prstGeom prst="rect">
            <a:avLst/>
          </a:prstGeom>
        </p:spPr>
      </p:pic>
      <p:sp>
        <p:nvSpPr>
          <p:cNvPr id="9" name="TextBox 8">
            <a:extLst>
              <a:ext uri="{FF2B5EF4-FFF2-40B4-BE49-F238E27FC236}">
                <a16:creationId xmlns:a16="http://schemas.microsoft.com/office/drawing/2014/main" id="{4E9AF4F5-4E06-4861-84DF-8C91B7184EBA}"/>
              </a:ext>
            </a:extLst>
          </p:cNvPr>
          <p:cNvSpPr txBox="1"/>
          <p:nvPr/>
        </p:nvSpPr>
        <p:spPr>
          <a:xfrm>
            <a:off x="5910469" y="5605670"/>
            <a:ext cx="5049079" cy="646331"/>
          </a:xfrm>
          <a:prstGeom prst="rect">
            <a:avLst/>
          </a:prstGeom>
          <a:noFill/>
        </p:spPr>
        <p:txBody>
          <a:bodyPr wrap="square" rtlCol="0">
            <a:spAutoFit/>
          </a:bodyPr>
          <a:lstStyle/>
          <a:p>
            <a:r>
              <a:rPr lang="en-US" dirty="0"/>
              <a:t>Due to thermohaline circulation, the denser cold water sink to sea.</a:t>
            </a:r>
            <a:endParaRPr lang="en-IN" dirty="0"/>
          </a:p>
        </p:txBody>
      </p:sp>
    </p:spTree>
    <p:extLst>
      <p:ext uri="{BB962C8B-B14F-4D97-AF65-F5344CB8AC3E}">
        <p14:creationId xmlns:p14="http://schemas.microsoft.com/office/powerpoint/2010/main" val="2354460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4F69D0-55E5-4113-9BD8-85283DF81D4D}"/>
              </a:ext>
            </a:extLst>
          </p:cNvPr>
          <p:cNvPicPr>
            <a:picLocks noChangeAspect="1"/>
          </p:cNvPicPr>
          <p:nvPr/>
        </p:nvPicPr>
        <p:blipFill rotWithShape="1">
          <a:blip r:embed="rId2">
            <a:extLst>
              <a:ext uri="{28A0092B-C50C-407E-A947-70E740481C1C}">
                <a14:useLocalDpi xmlns:a14="http://schemas.microsoft.com/office/drawing/2010/main" val="0"/>
              </a:ext>
            </a:extLst>
          </a:blip>
          <a:srcRect l="15755" r="8544"/>
          <a:stretch/>
        </p:blipFill>
        <p:spPr>
          <a:xfrm>
            <a:off x="5817705" y="1114857"/>
            <a:ext cx="6096000" cy="38857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D3FEA8A8-F463-45DD-8815-695EB92DC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74" y="1207622"/>
            <a:ext cx="5536191" cy="3459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DFBC0C82-BEFA-46B0-AA71-073490592592}"/>
              </a:ext>
            </a:extLst>
          </p:cNvPr>
          <p:cNvSpPr txBox="1"/>
          <p:nvPr/>
        </p:nvSpPr>
        <p:spPr>
          <a:xfrm>
            <a:off x="1298713" y="278296"/>
            <a:ext cx="803081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3D Modeling of the Antarctic Peninsular region</a:t>
            </a:r>
            <a:endParaRPr lang="en-IN" sz="24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FB751A6-7010-49F1-ACA8-25C8DF8B24CB}"/>
              </a:ext>
            </a:extLst>
          </p:cNvPr>
          <p:cNvSpPr txBox="1"/>
          <p:nvPr/>
        </p:nvSpPr>
        <p:spPr>
          <a:xfrm>
            <a:off x="7036905" y="5141826"/>
            <a:ext cx="4187687" cy="369332"/>
          </a:xfrm>
          <a:prstGeom prst="rect">
            <a:avLst/>
          </a:prstGeom>
          <a:noFill/>
        </p:spPr>
        <p:txBody>
          <a:bodyPr wrap="square" rtlCol="0">
            <a:spAutoFit/>
          </a:bodyPr>
          <a:lstStyle/>
          <a:p>
            <a:r>
              <a:rPr lang="en-US" dirty="0"/>
              <a:t>The present day sea level.</a:t>
            </a:r>
            <a:endParaRPr lang="en-IN" dirty="0"/>
          </a:p>
        </p:txBody>
      </p:sp>
      <p:cxnSp>
        <p:nvCxnSpPr>
          <p:cNvPr id="11" name="Connector: Elbow 10">
            <a:extLst>
              <a:ext uri="{FF2B5EF4-FFF2-40B4-BE49-F238E27FC236}">
                <a16:creationId xmlns:a16="http://schemas.microsoft.com/office/drawing/2014/main" id="{BF820C19-866D-46E2-B159-1684BC5C87BB}"/>
              </a:ext>
            </a:extLst>
          </p:cNvPr>
          <p:cNvCxnSpPr>
            <a:cxnSpLocks/>
          </p:cNvCxnSpPr>
          <p:nvPr/>
        </p:nvCxnSpPr>
        <p:spPr>
          <a:xfrm rot="5400000" flipH="1" flipV="1">
            <a:off x="7248949" y="3260026"/>
            <a:ext cx="2690173" cy="10734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B45524-EFDA-4435-92C3-9887B2D0F416}"/>
              </a:ext>
            </a:extLst>
          </p:cNvPr>
          <p:cNvSpPr txBox="1"/>
          <p:nvPr/>
        </p:nvSpPr>
        <p:spPr>
          <a:xfrm>
            <a:off x="715619" y="4666626"/>
            <a:ext cx="4068417" cy="646331"/>
          </a:xfrm>
          <a:prstGeom prst="rect">
            <a:avLst/>
          </a:prstGeom>
          <a:noFill/>
        </p:spPr>
        <p:txBody>
          <a:bodyPr wrap="square" rtlCol="0">
            <a:spAutoFit/>
          </a:bodyPr>
          <a:lstStyle/>
          <a:p>
            <a:r>
              <a:rPr lang="en-US" dirty="0"/>
              <a:t>The 3D map illustrate the trend of the ocean current.</a:t>
            </a:r>
            <a:endParaRPr lang="en-IN" dirty="0"/>
          </a:p>
        </p:txBody>
      </p:sp>
      <p:pic>
        <p:nvPicPr>
          <p:cNvPr id="15" name="Picture 14">
            <a:extLst>
              <a:ext uri="{FF2B5EF4-FFF2-40B4-BE49-F238E27FC236}">
                <a16:creationId xmlns:a16="http://schemas.microsoft.com/office/drawing/2014/main" id="{8453BCC3-E0A0-47A4-A21F-E97D7C1042EE}"/>
              </a:ext>
            </a:extLst>
          </p:cNvPr>
          <p:cNvPicPr>
            <a:picLocks noChangeAspect="1"/>
          </p:cNvPicPr>
          <p:nvPr/>
        </p:nvPicPr>
        <p:blipFill rotWithShape="1">
          <a:blip r:embed="rId4"/>
          <a:srcRect l="10793" t="69207" r="57058" b="18318"/>
          <a:stretch/>
        </p:blipFill>
        <p:spPr>
          <a:xfrm>
            <a:off x="3989668" y="1379883"/>
            <a:ext cx="1509219" cy="819888"/>
          </a:xfrm>
          <a:prstGeom prst="rect">
            <a:avLst/>
          </a:prstGeom>
        </p:spPr>
      </p:pic>
    </p:spTree>
    <p:extLst>
      <p:ext uri="{BB962C8B-B14F-4D97-AF65-F5344CB8AC3E}">
        <p14:creationId xmlns:p14="http://schemas.microsoft.com/office/powerpoint/2010/main" val="1695462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7304C5-49B4-4D8F-B59C-D73CAA530AAC}"/>
              </a:ext>
            </a:extLst>
          </p:cNvPr>
          <p:cNvPicPr>
            <a:picLocks noChangeAspect="1"/>
          </p:cNvPicPr>
          <p:nvPr/>
        </p:nvPicPr>
        <p:blipFill rotWithShape="1">
          <a:blip r:embed="rId2">
            <a:extLst>
              <a:ext uri="{28A0092B-C50C-407E-A947-70E740481C1C}">
                <a14:useLocalDpi xmlns:a14="http://schemas.microsoft.com/office/drawing/2010/main" val="0"/>
              </a:ext>
            </a:extLst>
          </a:blip>
          <a:srcRect l="6369" t="7733" r="17065" b="18222"/>
          <a:stretch/>
        </p:blipFill>
        <p:spPr>
          <a:xfrm>
            <a:off x="5956853" y="3536426"/>
            <a:ext cx="6022382" cy="3274511"/>
          </a:xfrm>
          <a:prstGeom prst="rect">
            <a:avLst/>
          </a:prstGeom>
          <a:ln>
            <a:solidFill>
              <a:schemeClr val="tx1"/>
            </a:solidFill>
          </a:ln>
        </p:spPr>
      </p:pic>
      <p:pic>
        <p:nvPicPr>
          <p:cNvPr id="3" name="Picture 2">
            <a:extLst>
              <a:ext uri="{FF2B5EF4-FFF2-40B4-BE49-F238E27FC236}">
                <a16:creationId xmlns:a16="http://schemas.microsoft.com/office/drawing/2014/main" id="{0758283E-86A6-46F2-9BA1-89963D89AB4F}"/>
              </a:ext>
            </a:extLst>
          </p:cNvPr>
          <p:cNvPicPr>
            <a:picLocks noChangeAspect="1"/>
          </p:cNvPicPr>
          <p:nvPr/>
        </p:nvPicPr>
        <p:blipFill rotWithShape="1">
          <a:blip r:embed="rId3">
            <a:extLst>
              <a:ext uri="{28A0092B-C50C-407E-A947-70E740481C1C}">
                <a14:useLocalDpi xmlns:a14="http://schemas.microsoft.com/office/drawing/2010/main" val="0"/>
              </a:ext>
            </a:extLst>
          </a:blip>
          <a:srcRect t="2876" r="13804" b="18052"/>
          <a:stretch/>
        </p:blipFill>
        <p:spPr>
          <a:xfrm>
            <a:off x="208751" y="216916"/>
            <a:ext cx="5466466" cy="2819401"/>
          </a:xfrm>
          <a:prstGeom prst="rect">
            <a:avLst/>
          </a:prstGeom>
          <a:ln>
            <a:solidFill>
              <a:schemeClr val="tx1"/>
            </a:solidFill>
          </a:ln>
        </p:spPr>
      </p:pic>
      <p:pic>
        <p:nvPicPr>
          <p:cNvPr id="5" name="Picture 4">
            <a:extLst>
              <a:ext uri="{FF2B5EF4-FFF2-40B4-BE49-F238E27FC236}">
                <a16:creationId xmlns:a16="http://schemas.microsoft.com/office/drawing/2014/main" id="{89F9C859-4319-4BCE-916F-B7F21C501023}"/>
              </a:ext>
            </a:extLst>
          </p:cNvPr>
          <p:cNvPicPr>
            <a:picLocks noChangeAspect="1"/>
          </p:cNvPicPr>
          <p:nvPr/>
        </p:nvPicPr>
        <p:blipFill rotWithShape="1">
          <a:blip r:embed="rId4">
            <a:extLst>
              <a:ext uri="{28A0092B-C50C-407E-A947-70E740481C1C}">
                <a14:useLocalDpi xmlns:a14="http://schemas.microsoft.com/office/drawing/2010/main" val="0"/>
              </a:ext>
            </a:extLst>
          </a:blip>
          <a:srcRect t="2682" r="12717" b="18439"/>
          <a:stretch/>
        </p:blipFill>
        <p:spPr>
          <a:xfrm>
            <a:off x="6096000" y="216916"/>
            <a:ext cx="5548967" cy="2819401"/>
          </a:xfrm>
          <a:prstGeom prst="rect">
            <a:avLst/>
          </a:prstGeom>
          <a:ln>
            <a:solidFill>
              <a:schemeClr val="tx1"/>
            </a:solidFill>
          </a:ln>
        </p:spPr>
      </p:pic>
      <p:cxnSp>
        <p:nvCxnSpPr>
          <p:cNvPr id="9" name="Straight Arrow Connector 8">
            <a:extLst>
              <a:ext uri="{FF2B5EF4-FFF2-40B4-BE49-F238E27FC236}">
                <a16:creationId xmlns:a16="http://schemas.microsoft.com/office/drawing/2014/main" id="{EE383B52-AFF4-4CE9-A499-BE1749D587B3}"/>
              </a:ext>
            </a:extLst>
          </p:cNvPr>
          <p:cNvCxnSpPr/>
          <p:nvPr/>
        </p:nvCxnSpPr>
        <p:spPr>
          <a:xfrm>
            <a:off x="5108714" y="2796209"/>
            <a:ext cx="151074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88F2B7A-3787-4E20-A6AB-0BE7CAE698FC}"/>
              </a:ext>
            </a:extLst>
          </p:cNvPr>
          <p:cNvSpPr txBox="1"/>
          <p:nvPr/>
        </p:nvSpPr>
        <p:spPr>
          <a:xfrm>
            <a:off x="781878" y="2122861"/>
            <a:ext cx="1696279" cy="369332"/>
          </a:xfrm>
          <a:prstGeom prst="rect">
            <a:avLst/>
          </a:prstGeom>
          <a:noFill/>
        </p:spPr>
        <p:txBody>
          <a:bodyPr wrap="square" rtlCol="0">
            <a:spAutoFit/>
          </a:bodyPr>
          <a:lstStyle/>
          <a:p>
            <a:r>
              <a:rPr lang="en-US" dirty="0"/>
              <a:t>1997 sea-level</a:t>
            </a:r>
            <a:endParaRPr lang="en-IN" dirty="0"/>
          </a:p>
        </p:txBody>
      </p:sp>
      <p:sp>
        <p:nvSpPr>
          <p:cNvPr id="12" name="Rectangle 11">
            <a:extLst>
              <a:ext uri="{FF2B5EF4-FFF2-40B4-BE49-F238E27FC236}">
                <a16:creationId xmlns:a16="http://schemas.microsoft.com/office/drawing/2014/main" id="{F1D5BBC1-35F5-422B-87B6-E4AE9F7BE025}"/>
              </a:ext>
            </a:extLst>
          </p:cNvPr>
          <p:cNvSpPr/>
          <p:nvPr/>
        </p:nvSpPr>
        <p:spPr>
          <a:xfrm>
            <a:off x="410817" y="2245428"/>
            <a:ext cx="371061" cy="156513"/>
          </a:xfrm>
          <a:prstGeom prst="rect">
            <a:avLst/>
          </a:prstGeom>
          <a:solidFill>
            <a:srgbClr val="88C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A12B3638-630E-44E9-9131-D1AA948505F3}"/>
              </a:ext>
            </a:extLst>
          </p:cNvPr>
          <p:cNvSpPr txBox="1"/>
          <p:nvPr/>
        </p:nvSpPr>
        <p:spPr>
          <a:xfrm>
            <a:off x="7156174" y="2122861"/>
            <a:ext cx="2014330" cy="369332"/>
          </a:xfrm>
          <a:prstGeom prst="rect">
            <a:avLst/>
          </a:prstGeom>
          <a:noFill/>
        </p:spPr>
        <p:txBody>
          <a:bodyPr wrap="square" rtlCol="0">
            <a:spAutoFit/>
          </a:bodyPr>
          <a:lstStyle/>
          <a:p>
            <a:r>
              <a:rPr lang="en-US" dirty="0"/>
              <a:t>2020 sea-level</a:t>
            </a:r>
            <a:endParaRPr lang="en-IN" dirty="0"/>
          </a:p>
        </p:txBody>
      </p:sp>
      <p:sp>
        <p:nvSpPr>
          <p:cNvPr id="14" name="Rectangle 13">
            <a:extLst>
              <a:ext uri="{FF2B5EF4-FFF2-40B4-BE49-F238E27FC236}">
                <a16:creationId xmlns:a16="http://schemas.microsoft.com/office/drawing/2014/main" id="{5978A8BF-ACDC-4F78-B0C3-B6AFA9D7B210}"/>
              </a:ext>
            </a:extLst>
          </p:cNvPr>
          <p:cNvSpPr/>
          <p:nvPr/>
        </p:nvSpPr>
        <p:spPr>
          <a:xfrm>
            <a:off x="6672471" y="2229270"/>
            <a:ext cx="371061" cy="156513"/>
          </a:xfrm>
          <a:prstGeom prst="rect">
            <a:avLst/>
          </a:prstGeom>
          <a:solidFill>
            <a:srgbClr val="88C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E35DE8F-9C13-47FF-AA1E-7A49D46DA743}"/>
              </a:ext>
            </a:extLst>
          </p:cNvPr>
          <p:cNvSpPr txBox="1"/>
          <p:nvPr/>
        </p:nvSpPr>
        <p:spPr>
          <a:xfrm>
            <a:off x="5108714" y="3168046"/>
            <a:ext cx="1696278" cy="369332"/>
          </a:xfrm>
          <a:prstGeom prst="rect">
            <a:avLst/>
          </a:prstGeom>
          <a:noFill/>
        </p:spPr>
        <p:txBody>
          <a:bodyPr wrap="square" rtlCol="0">
            <a:spAutoFit/>
          </a:bodyPr>
          <a:lstStyle/>
          <a:p>
            <a:r>
              <a:rPr lang="en-US" dirty="0"/>
              <a:t>1997 to 2020</a:t>
            </a:r>
            <a:endParaRPr lang="en-IN" dirty="0"/>
          </a:p>
        </p:txBody>
      </p:sp>
      <p:sp>
        <p:nvSpPr>
          <p:cNvPr id="18" name="Rectangle 17">
            <a:extLst>
              <a:ext uri="{FF2B5EF4-FFF2-40B4-BE49-F238E27FC236}">
                <a16:creationId xmlns:a16="http://schemas.microsoft.com/office/drawing/2014/main" id="{5FCAEBA1-E3EF-428F-AB5D-50769263859C}"/>
              </a:ext>
            </a:extLst>
          </p:cNvPr>
          <p:cNvSpPr/>
          <p:nvPr/>
        </p:nvSpPr>
        <p:spPr>
          <a:xfrm>
            <a:off x="596347" y="4068417"/>
            <a:ext cx="4512367" cy="170953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A04F4DAF-3B11-4EF0-AC9D-21192E88B5B8}"/>
              </a:ext>
            </a:extLst>
          </p:cNvPr>
          <p:cNvSpPr txBox="1"/>
          <p:nvPr/>
        </p:nvSpPr>
        <p:spPr>
          <a:xfrm>
            <a:off x="781878" y="4203598"/>
            <a:ext cx="4326836" cy="1477328"/>
          </a:xfrm>
          <a:prstGeom prst="rect">
            <a:avLst/>
          </a:prstGeom>
          <a:noFill/>
        </p:spPr>
        <p:txBody>
          <a:bodyPr wrap="square" rtlCol="0">
            <a:spAutoFit/>
          </a:bodyPr>
          <a:lstStyle/>
          <a:p>
            <a:r>
              <a:rPr lang="en-US" dirty="0"/>
              <a:t>For the last 20 year the sea-level rise in new York city will be 0.6 feet (20 cm). The scientist said that if this trend of global temperature increases there will be a possible of rise in 2feet.</a:t>
            </a:r>
            <a:endParaRPr lang="en-IN" dirty="0"/>
          </a:p>
        </p:txBody>
      </p:sp>
      <p:sp>
        <p:nvSpPr>
          <p:cNvPr id="16" name="TextBox 15">
            <a:extLst>
              <a:ext uri="{FF2B5EF4-FFF2-40B4-BE49-F238E27FC236}">
                <a16:creationId xmlns:a16="http://schemas.microsoft.com/office/drawing/2014/main" id="{CCC74566-3A60-4EBB-90FE-5D64BEAAF411}"/>
              </a:ext>
            </a:extLst>
          </p:cNvPr>
          <p:cNvSpPr txBox="1"/>
          <p:nvPr/>
        </p:nvSpPr>
        <p:spPr>
          <a:xfrm>
            <a:off x="6804992" y="6096176"/>
            <a:ext cx="2365512" cy="369332"/>
          </a:xfrm>
          <a:prstGeom prst="rect">
            <a:avLst/>
          </a:prstGeom>
          <a:noFill/>
        </p:spPr>
        <p:txBody>
          <a:bodyPr wrap="square" rtlCol="0">
            <a:spAutoFit/>
          </a:bodyPr>
          <a:lstStyle/>
          <a:p>
            <a:r>
              <a:rPr lang="en-US" dirty="0"/>
              <a:t>Model of 1feet in rise.</a:t>
            </a:r>
            <a:endParaRPr lang="en-IN" dirty="0"/>
          </a:p>
        </p:txBody>
      </p:sp>
      <p:sp>
        <p:nvSpPr>
          <p:cNvPr id="17" name="Rectangle 16">
            <a:extLst>
              <a:ext uri="{FF2B5EF4-FFF2-40B4-BE49-F238E27FC236}">
                <a16:creationId xmlns:a16="http://schemas.microsoft.com/office/drawing/2014/main" id="{E71FC615-4D0A-455A-B30C-098761D538B9}"/>
              </a:ext>
            </a:extLst>
          </p:cNvPr>
          <p:cNvSpPr/>
          <p:nvPr/>
        </p:nvSpPr>
        <p:spPr>
          <a:xfrm>
            <a:off x="6385710" y="6202586"/>
            <a:ext cx="371061" cy="156513"/>
          </a:xfrm>
          <a:prstGeom prst="rect">
            <a:avLst/>
          </a:prstGeom>
          <a:solidFill>
            <a:srgbClr val="B0D4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5A731430-E97E-42DE-9A8C-CA52097E58EE}"/>
              </a:ext>
            </a:extLst>
          </p:cNvPr>
          <p:cNvSpPr txBox="1"/>
          <p:nvPr/>
        </p:nvSpPr>
        <p:spPr>
          <a:xfrm>
            <a:off x="3677479" y="424582"/>
            <a:ext cx="1828801" cy="369332"/>
          </a:xfrm>
          <a:prstGeom prst="rect">
            <a:avLst/>
          </a:prstGeom>
          <a:noFill/>
        </p:spPr>
        <p:txBody>
          <a:bodyPr wrap="square" rtlCol="0">
            <a:spAutoFit/>
          </a:bodyPr>
          <a:lstStyle/>
          <a:p>
            <a:r>
              <a:rPr lang="en-US" dirty="0"/>
              <a:t>East New York</a:t>
            </a:r>
            <a:endParaRPr lang="en-IN" dirty="0"/>
          </a:p>
        </p:txBody>
      </p:sp>
      <p:sp>
        <p:nvSpPr>
          <p:cNvPr id="21" name="Rectangle 20">
            <a:extLst>
              <a:ext uri="{FF2B5EF4-FFF2-40B4-BE49-F238E27FC236}">
                <a16:creationId xmlns:a16="http://schemas.microsoft.com/office/drawing/2014/main" id="{5E0B47E9-58D8-4B27-93E5-DE56009AA07F}"/>
              </a:ext>
            </a:extLst>
          </p:cNvPr>
          <p:cNvSpPr/>
          <p:nvPr/>
        </p:nvSpPr>
        <p:spPr>
          <a:xfrm>
            <a:off x="9624868" y="424582"/>
            <a:ext cx="1503168" cy="369332"/>
          </a:xfrm>
          <a:prstGeom prst="rect">
            <a:avLst/>
          </a:prstGeom>
        </p:spPr>
        <p:txBody>
          <a:bodyPr wrap="none">
            <a:spAutoFit/>
          </a:bodyPr>
          <a:lstStyle/>
          <a:p>
            <a:r>
              <a:rPr lang="en-US" dirty="0"/>
              <a:t>East New York</a:t>
            </a:r>
            <a:endParaRPr lang="en-IN" dirty="0"/>
          </a:p>
        </p:txBody>
      </p:sp>
      <p:sp>
        <p:nvSpPr>
          <p:cNvPr id="22" name="Rectangle 21">
            <a:extLst>
              <a:ext uri="{FF2B5EF4-FFF2-40B4-BE49-F238E27FC236}">
                <a16:creationId xmlns:a16="http://schemas.microsoft.com/office/drawing/2014/main" id="{ABCE84CB-E36F-4BC4-9E55-78485C32F515}"/>
              </a:ext>
            </a:extLst>
          </p:cNvPr>
          <p:cNvSpPr/>
          <p:nvPr/>
        </p:nvSpPr>
        <p:spPr>
          <a:xfrm>
            <a:off x="10085860" y="4068417"/>
            <a:ext cx="1503168" cy="369332"/>
          </a:xfrm>
          <a:prstGeom prst="rect">
            <a:avLst/>
          </a:prstGeom>
        </p:spPr>
        <p:txBody>
          <a:bodyPr wrap="none">
            <a:spAutoFit/>
          </a:bodyPr>
          <a:lstStyle/>
          <a:p>
            <a:r>
              <a:rPr lang="en-US" dirty="0"/>
              <a:t>East New York</a:t>
            </a:r>
            <a:endParaRPr lang="en-IN" dirty="0"/>
          </a:p>
        </p:txBody>
      </p:sp>
      <p:cxnSp>
        <p:nvCxnSpPr>
          <p:cNvPr id="27" name="Connector: Elbow 26">
            <a:extLst>
              <a:ext uri="{FF2B5EF4-FFF2-40B4-BE49-F238E27FC236}">
                <a16:creationId xmlns:a16="http://schemas.microsoft.com/office/drawing/2014/main" id="{0A1E2F7B-772C-461D-BBC1-5BF90D11A625}"/>
              </a:ext>
            </a:extLst>
          </p:cNvPr>
          <p:cNvCxnSpPr>
            <a:cxnSpLocks/>
            <a:endCxn id="19" idx="1"/>
          </p:cNvCxnSpPr>
          <p:nvPr/>
        </p:nvCxnSpPr>
        <p:spPr>
          <a:xfrm rot="5400000" flipH="1" flipV="1">
            <a:off x="3312347" y="636449"/>
            <a:ext cx="392332" cy="337931"/>
          </a:xfrm>
          <a:prstGeom prst="bentConnector2">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8" name="Connector: Elbow 27">
            <a:extLst>
              <a:ext uri="{FF2B5EF4-FFF2-40B4-BE49-F238E27FC236}">
                <a16:creationId xmlns:a16="http://schemas.microsoft.com/office/drawing/2014/main" id="{A328666E-CF9E-4D70-AF97-4B81014397E6}"/>
              </a:ext>
            </a:extLst>
          </p:cNvPr>
          <p:cNvCxnSpPr>
            <a:cxnSpLocks/>
            <a:endCxn id="21" idx="1"/>
          </p:cNvCxnSpPr>
          <p:nvPr/>
        </p:nvCxnSpPr>
        <p:spPr>
          <a:xfrm rot="5400000" flipH="1" flipV="1">
            <a:off x="9236983" y="662040"/>
            <a:ext cx="440677" cy="335094"/>
          </a:xfrm>
          <a:prstGeom prst="bentConnector2">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30" name="Connector: Elbow 29">
            <a:extLst>
              <a:ext uri="{FF2B5EF4-FFF2-40B4-BE49-F238E27FC236}">
                <a16:creationId xmlns:a16="http://schemas.microsoft.com/office/drawing/2014/main" id="{2312D096-655B-4AA2-8EC5-97DBC9B1BDFB}"/>
              </a:ext>
            </a:extLst>
          </p:cNvPr>
          <p:cNvCxnSpPr>
            <a:cxnSpLocks/>
          </p:cNvCxnSpPr>
          <p:nvPr/>
        </p:nvCxnSpPr>
        <p:spPr>
          <a:xfrm rot="5400000" flipH="1" flipV="1">
            <a:off x="9676338" y="4396608"/>
            <a:ext cx="553045" cy="265999"/>
          </a:xfrm>
          <a:prstGeom prst="bentConnector3">
            <a:avLst>
              <a:gd name="adj1" fmla="val 97924"/>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8278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D48A53-5420-46FB-83F0-2F048D88A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529" y="1880946"/>
            <a:ext cx="5427842" cy="3877030"/>
          </a:xfrm>
          <a:prstGeom prst="rect">
            <a:avLst/>
          </a:prstGeom>
        </p:spPr>
      </p:pic>
      <p:pic>
        <p:nvPicPr>
          <p:cNvPr id="7" name="Picture 6">
            <a:extLst>
              <a:ext uri="{FF2B5EF4-FFF2-40B4-BE49-F238E27FC236}">
                <a16:creationId xmlns:a16="http://schemas.microsoft.com/office/drawing/2014/main" id="{F8130286-EDF0-4966-BDED-CF7874697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73356"/>
            <a:ext cx="5715000" cy="3877030"/>
          </a:xfrm>
          <a:prstGeom prst="rect">
            <a:avLst/>
          </a:prstGeom>
        </p:spPr>
      </p:pic>
      <p:sp>
        <p:nvSpPr>
          <p:cNvPr id="8" name="TextBox 7">
            <a:extLst>
              <a:ext uri="{FF2B5EF4-FFF2-40B4-BE49-F238E27FC236}">
                <a16:creationId xmlns:a16="http://schemas.microsoft.com/office/drawing/2014/main" id="{4C2D2339-26CD-4F70-B8FA-ED107DDE8A5C}"/>
              </a:ext>
            </a:extLst>
          </p:cNvPr>
          <p:cNvSpPr txBox="1"/>
          <p:nvPr/>
        </p:nvSpPr>
        <p:spPr>
          <a:xfrm>
            <a:off x="7086558" y="1880946"/>
            <a:ext cx="3909391" cy="369332"/>
          </a:xfrm>
          <a:prstGeom prst="rect">
            <a:avLst/>
          </a:prstGeom>
          <a:noFill/>
        </p:spPr>
        <p:txBody>
          <a:bodyPr wrap="square" rtlCol="0">
            <a:spAutoFit/>
          </a:bodyPr>
          <a:lstStyle/>
          <a:p>
            <a:r>
              <a:rPr lang="en-US" b="1" dirty="0">
                <a:solidFill>
                  <a:schemeClr val="tx1">
                    <a:lumMod val="85000"/>
                    <a:lumOff val="15000"/>
                  </a:schemeClr>
                </a:solidFill>
                <a:latin typeface="Book Antiqua" panose="02040602050305030304" pitchFamily="18" charset="0"/>
                <a:ea typeface="Malgun Gothic" panose="020B0503020000020004" pitchFamily="34" charset="-127"/>
              </a:rPr>
              <a:t>Global Average sea-level</a:t>
            </a:r>
            <a:endParaRPr lang="en-IN" b="1" dirty="0">
              <a:solidFill>
                <a:schemeClr val="tx1">
                  <a:lumMod val="85000"/>
                  <a:lumOff val="15000"/>
                </a:schemeClr>
              </a:solidFill>
              <a:latin typeface="Book Antiqua" panose="02040602050305030304" pitchFamily="18" charset="0"/>
              <a:ea typeface="Malgun Gothic" panose="020B0503020000020004" pitchFamily="34" charset="-127"/>
            </a:endParaRPr>
          </a:p>
        </p:txBody>
      </p:sp>
      <p:sp>
        <p:nvSpPr>
          <p:cNvPr id="9" name="Rectangle 8">
            <a:extLst>
              <a:ext uri="{FF2B5EF4-FFF2-40B4-BE49-F238E27FC236}">
                <a16:creationId xmlns:a16="http://schemas.microsoft.com/office/drawing/2014/main" id="{CB69072E-B03C-4A73-AC97-B79BB2026270}"/>
              </a:ext>
            </a:extLst>
          </p:cNvPr>
          <p:cNvSpPr/>
          <p:nvPr/>
        </p:nvSpPr>
        <p:spPr>
          <a:xfrm>
            <a:off x="1658716" y="1696279"/>
            <a:ext cx="3522884" cy="4770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lumMod val="85000"/>
                    <a:lumOff val="15000"/>
                  </a:schemeClr>
                </a:solidFill>
                <a:latin typeface="Book Antiqua" panose="02040602050305030304" pitchFamily="18" charset="0"/>
                <a:ea typeface="Malgun Gothic" panose="020B0503020000020004" pitchFamily="34" charset="-127"/>
              </a:rPr>
              <a:t>Global Average Temperature</a:t>
            </a:r>
            <a:endParaRPr lang="en-IN" b="1" dirty="0">
              <a:solidFill>
                <a:schemeClr val="tx1">
                  <a:lumMod val="85000"/>
                  <a:lumOff val="15000"/>
                </a:schemeClr>
              </a:solidFill>
              <a:latin typeface="Book Antiqua" panose="02040602050305030304" pitchFamily="18" charset="0"/>
              <a:ea typeface="Malgun Gothic" panose="020B0503020000020004" pitchFamily="34" charset="-127"/>
            </a:endParaRPr>
          </a:p>
        </p:txBody>
      </p:sp>
      <p:sp>
        <p:nvSpPr>
          <p:cNvPr id="10" name="TextBox 9">
            <a:extLst>
              <a:ext uri="{FF2B5EF4-FFF2-40B4-BE49-F238E27FC236}">
                <a16:creationId xmlns:a16="http://schemas.microsoft.com/office/drawing/2014/main" id="{D36C6223-6F8A-4A13-B1F6-99BE852E939E}"/>
              </a:ext>
            </a:extLst>
          </p:cNvPr>
          <p:cNvSpPr txBox="1"/>
          <p:nvPr/>
        </p:nvSpPr>
        <p:spPr>
          <a:xfrm>
            <a:off x="914400" y="438282"/>
            <a:ext cx="9554818" cy="1569660"/>
          </a:xfrm>
          <a:prstGeom prst="rect">
            <a:avLst/>
          </a:prstGeom>
          <a:noFill/>
        </p:spPr>
        <p:txBody>
          <a:bodyPr wrap="square" rtlCol="0">
            <a:spAutoFit/>
          </a:bodyPr>
          <a:lstStyle/>
          <a:p>
            <a:pPr algn="ctr"/>
            <a:r>
              <a:rPr lang="en-US" sz="3200" b="1" dirty="0">
                <a:solidFill>
                  <a:schemeClr val="tx1">
                    <a:lumMod val="85000"/>
                    <a:lumOff val="15000"/>
                  </a:schemeClr>
                </a:solidFill>
                <a:latin typeface="Times New Roman" panose="02020603050405020304" pitchFamily="18" charset="0"/>
                <a:ea typeface="Malgun Gothic" panose="020B0503020000020004" pitchFamily="34" charset="-127"/>
                <a:cs typeface="Times New Roman" panose="02020603050405020304" pitchFamily="18" charset="0"/>
              </a:rPr>
              <a:t>Correlation between the Global Average Temperature &amp; Global Average sea-level</a:t>
            </a:r>
          </a:p>
          <a:p>
            <a:pPr algn="ctr"/>
            <a:endParaRPr lang="en-IN" sz="3200" b="1" dirty="0">
              <a:solidFill>
                <a:schemeClr val="tx1">
                  <a:lumMod val="85000"/>
                  <a:lumOff val="15000"/>
                </a:schemeClr>
              </a:solidFill>
              <a:latin typeface="Times New Roman" panose="02020603050405020304" pitchFamily="18"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1216375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C8FE2-E542-44DD-8A79-2E0A5B9E8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0460" y="4676318"/>
            <a:ext cx="3913340" cy="1914525"/>
          </a:xfrm>
          <a:prstGeom prst="rect">
            <a:avLst/>
          </a:prstGeom>
        </p:spPr>
      </p:pic>
      <p:sp>
        <p:nvSpPr>
          <p:cNvPr id="3" name="Content Placeholder 2">
            <a:extLst>
              <a:ext uri="{FF2B5EF4-FFF2-40B4-BE49-F238E27FC236}">
                <a16:creationId xmlns:a16="http://schemas.microsoft.com/office/drawing/2014/main" id="{6FDCEDC7-B424-461D-AA06-005E28AE6F66}"/>
              </a:ext>
            </a:extLst>
          </p:cNvPr>
          <p:cNvSpPr>
            <a:spLocks noGrp="1"/>
          </p:cNvSpPr>
          <p:nvPr>
            <p:ph idx="1"/>
          </p:nvPr>
        </p:nvSpPr>
        <p:spPr>
          <a:xfrm>
            <a:off x="838200" y="831712"/>
            <a:ext cx="10515600" cy="4351338"/>
          </a:xfrm>
        </p:spPr>
        <p:txBody>
          <a:bodyPr>
            <a:normAutofit fontScale="92500" lnSpcReduction="10000"/>
          </a:bodyPr>
          <a:lstStyle/>
          <a:p>
            <a:pPr>
              <a:buFont typeface="Wingdings" panose="05000000000000000000" pitchFamily="2" charset="2"/>
              <a:buChar char="§"/>
            </a:pPr>
            <a:r>
              <a:rPr lang="en-US" dirty="0"/>
              <a:t>The trend between this two graph gave a rhythmic pattern.</a:t>
            </a:r>
          </a:p>
          <a:p>
            <a:pPr>
              <a:buFont typeface="Wingdings" panose="05000000000000000000" pitchFamily="2" charset="2"/>
              <a:buChar char="§"/>
            </a:pPr>
            <a:endParaRPr lang="en-US" dirty="0"/>
          </a:p>
          <a:p>
            <a:pPr>
              <a:buFont typeface="Wingdings" panose="05000000000000000000" pitchFamily="2" charset="2"/>
              <a:buChar char="§"/>
            </a:pPr>
            <a:r>
              <a:rPr lang="en-US" dirty="0"/>
              <a:t>After 1970’s to present 2020 we able to note that drastic increase in the graph.</a:t>
            </a:r>
          </a:p>
          <a:p>
            <a:pPr>
              <a:buFont typeface="Wingdings" panose="05000000000000000000" pitchFamily="2" charset="2"/>
              <a:buChar char="§"/>
            </a:pPr>
            <a:endParaRPr lang="en-US" dirty="0"/>
          </a:p>
          <a:p>
            <a:pPr>
              <a:buFont typeface="Wingdings" panose="05000000000000000000" pitchFamily="2" charset="2"/>
              <a:buChar char="§"/>
            </a:pPr>
            <a:r>
              <a:rPr lang="en-US" dirty="0"/>
              <a:t>The global temperature of min -0.4 </a:t>
            </a:r>
            <a:r>
              <a:rPr lang="he-IL" dirty="0"/>
              <a:t>֯</a:t>
            </a:r>
            <a:r>
              <a:rPr lang="en-US" dirty="0"/>
              <a:t> C to max 1.0 </a:t>
            </a:r>
            <a:r>
              <a:rPr lang="he-IL" dirty="0"/>
              <a:t>֯</a:t>
            </a:r>
            <a:r>
              <a:rPr lang="en-US" dirty="0"/>
              <a:t>C and the global sea-level raise of min -200mm to max 70mm in ranges.</a:t>
            </a:r>
          </a:p>
          <a:p>
            <a:pPr>
              <a:buFont typeface="Wingdings" panose="05000000000000000000" pitchFamily="2" charset="2"/>
              <a:buChar char="§"/>
            </a:pPr>
            <a:endParaRPr lang="en-US" dirty="0"/>
          </a:p>
          <a:p>
            <a:pPr>
              <a:buFont typeface="Wingdings" panose="05000000000000000000" pitchFamily="2" charset="2"/>
              <a:buChar char="§"/>
            </a:pPr>
            <a:r>
              <a:rPr lang="en-US" dirty="0"/>
              <a:t>Due to change in forest area, industries, and automobiles which are the major factors that influencing the global sea-level.</a:t>
            </a:r>
          </a:p>
          <a:p>
            <a:pPr>
              <a:buFont typeface="Wingdings" panose="05000000000000000000" pitchFamily="2" charset="2"/>
              <a:buChar char="§"/>
            </a:pPr>
            <a:endParaRPr lang="en-US" dirty="0"/>
          </a:p>
          <a:p>
            <a:pPr>
              <a:buFont typeface="Wingdings" panose="05000000000000000000" pitchFamily="2" charset="2"/>
              <a:buChar char="§"/>
            </a:pPr>
            <a:endParaRPr lang="en-IN" dirty="0"/>
          </a:p>
        </p:txBody>
      </p:sp>
    </p:spTree>
    <p:extLst>
      <p:ext uri="{BB962C8B-B14F-4D97-AF65-F5344CB8AC3E}">
        <p14:creationId xmlns:p14="http://schemas.microsoft.com/office/powerpoint/2010/main" val="1508054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5AAA7-2A69-4702-8177-5109326AD063}"/>
              </a:ext>
            </a:extLst>
          </p:cNvPr>
          <p:cNvSpPr/>
          <p:nvPr/>
        </p:nvSpPr>
        <p:spPr>
          <a:xfrm>
            <a:off x="172278" y="2539168"/>
            <a:ext cx="9356034" cy="2968487"/>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FA587FC-8604-4D5D-88BA-99C0012ACE6D}"/>
              </a:ext>
            </a:extLst>
          </p:cNvPr>
          <p:cNvSpPr txBox="1"/>
          <p:nvPr/>
        </p:nvSpPr>
        <p:spPr>
          <a:xfrm>
            <a:off x="172278" y="76955"/>
            <a:ext cx="11224592" cy="280076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SUGGESTING AN MITIGATION MEASURES: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sz="2000" dirty="0">
                <a:latin typeface="+mj-lt"/>
              </a:rPr>
              <a:t>The important think that influence the global temperature is due to Co2  emission, which can be naturally decrease by planting trees.</a:t>
            </a:r>
          </a:p>
          <a:p>
            <a:pPr marL="171450" indent="-171450">
              <a:buFont typeface="Wingdings" panose="05000000000000000000" pitchFamily="2" charset="2"/>
              <a:buChar char="§"/>
            </a:pPr>
            <a:endParaRPr lang="en-US" sz="2000" dirty="0">
              <a:latin typeface="+mj-lt"/>
            </a:endParaRPr>
          </a:p>
          <a:p>
            <a:pPr marL="285750" indent="-285750">
              <a:buFont typeface="Wingdings" panose="05000000000000000000" pitchFamily="2" charset="2"/>
              <a:buChar char="§"/>
            </a:pPr>
            <a:r>
              <a:rPr lang="en-US" sz="2000" dirty="0">
                <a:latin typeface="+mj-lt"/>
              </a:rPr>
              <a:t>we found one method by chemically which is produce 1 oxygen molecule from 100 Co2 molecules.</a:t>
            </a:r>
          </a:p>
          <a:p>
            <a:r>
              <a:rPr lang="en-US" dirty="0">
                <a:latin typeface="+mj-lt"/>
              </a:rPr>
              <a:t>          </a:t>
            </a:r>
          </a:p>
          <a:p>
            <a:endParaRPr lang="en-US" dirty="0"/>
          </a:p>
          <a:p>
            <a:endParaRPr lang="en-IN" dirty="0"/>
          </a:p>
        </p:txBody>
      </p:sp>
      <p:sp>
        <p:nvSpPr>
          <p:cNvPr id="5" name="Flowchart: Connector 4">
            <a:extLst>
              <a:ext uri="{FF2B5EF4-FFF2-40B4-BE49-F238E27FC236}">
                <a16:creationId xmlns:a16="http://schemas.microsoft.com/office/drawing/2014/main" id="{6EF82A7A-B75D-45D5-8734-3AD0A19DB1F4}"/>
              </a:ext>
            </a:extLst>
          </p:cNvPr>
          <p:cNvSpPr/>
          <p:nvPr/>
        </p:nvSpPr>
        <p:spPr>
          <a:xfrm>
            <a:off x="2014331" y="3074534"/>
            <a:ext cx="3644348" cy="1524000"/>
          </a:xfrm>
          <a:prstGeom prst="flowChartConnector">
            <a:avLst/>
          </a:prstGeom>
          <a:no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Shape 5">
            <a:extLst>
              <a:ext uri="{FF2B5EF4-FFF2-40B4-BE49-F238E27FC236}">
                <a16:creationId xmlns:a16="http://schemas.microsoft.com/office/drawing/2014/main" id="{82A4180E-85DD-4F7E-8983-5F6C572F66C5}"/>
              </a:ext>
            </a:extLst>
          </p:cNvPr>
          <p:cNvSpPr/>
          <p:nvPr/>
        </p:nvSpPr>
        <p:spPr>
          <a:xfrm>
            <a:off x="1510748" y="3836534"/>
            <a:ext cx="503583" cy="212035"/>
          </a:xfrm>
          <a:custGeom>
            <a:avLst/>
            <a:gdLst>
              <a:gd name="connsiteX0" fmla="*/ 503583 w 503583"/>
              <a:gd name="connsiteY0" fmla="*/ 0 h 212035"/>
              <a:gd name="connsiteX1" fmla="*/ 357809 w 503583"/>
              <a:gd name="connsiteY1" fmla="*/ 106018 h 212035"/>
              <a:gd name="connsiteX2" fmla="*/ 66261 w 503583"/>
              <a:gd name="connsiteY2" fmla="*/ 198783 h 212035"/>
              <a:gd name="connsiteX3" fmla="*/ 0 w 503583"/>
              <a:gd name="connsiteY3" fmla="*/ 212035 h 212035"/>
            </a:gdLst>
            <a:ahLst/>
            <a:cxnLst>
              <a:cxn ang="0">
                <a:pos x="connsiteX0" y="connsiteY0"/>
              </a:cxn>
              <a:cxn ang="0">
                <a:pos x="connsiteX1" y="connsiteY1"/>
              </a:cxn>
              <a:cxn ang="0">
                <a:pos x="connsiteX2" y="connsiteY2"/>
              </a:cxn>
              <a:cxn ang="0">
                <a:pos x="connsiteX3" y="connsiteY3"/>
              </a:cxn>
            </a:cxnLst>
            <a:rect l="l" t="t" r="r" b="b"/>
            <a:pathLst>
              <a:path w="503583" h="212035">
                <a:moveTo>
                  <a:pt x="503583" y="0"/>
                </a:moveTo>
                <a:lnTo>
                  <a:pt x="357809" y="106018"/>
                </a:lnTo>
                <a:lnTo>
                  <a:pt x="66261" y="198783"/>
                </a:lnTo>
                <a:lnTo>
                  <a:pt x="0" y="212035"/>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0">
            <a:extLst>
              <a:ext uri="{FF2B5EF4-FFF2-40B4-BE49-F238E27FC236}">
                <a16:creationId xmlns:a16="http://schemas.microsoft.com/office/drawing/2014/main" id="{7A37385C-EE52-4595-8245-F337B47C7025}"/>
              </a:ext>
            </a:extLst>
          </p:cNvPr>
          <p:cNvSpPr/>
          <p:nvPr/>
        </p:nvSpPr>
        <p:spPr>
          <a:xfrm>
            <a:off x="5730507" y="3500867"/>
            <a:ext cx="405531" cy="374515"/>
          </a:xfrm>
          <a:custGeom>
            <a:avLst/>
            <a:gdLst>
              <a:gd name="connsiteX0" fmla="*/ 347165 w 405531"/>
              <a:gd name="connsiteY0" fmla="*/ 19455 h 374515"/>
              <a:gd name="connsiteX1" fmla="*/ 342301 w 405531"/>
              <a:gd name="connsiteY1" fmla="*/ 43774 h 374515"/>
              <a:gd name="connsiteX2" fmla="*/ 332573 w 405531"/>
              <a:gd name="connsiteY2" fmla="*/ 58366 h 374515"/>
              <a:gd name="connsiteX3" fmla="*/ 322846 w 405531"/>
              <a:gd name="connsiteY3" fmla="*/ 82685 h 374515"/>
              <a:gd name="connsiteX4" fmla="*/ 317982 w 405531"/>
              <a:gd name="connsiteY4" fmla="*/ 252919 h 374515"/>
              <a:gd name="connsiteX5" fmla="*/ 332573 w 405531"/>
              <a:gd name="connsiteY5" fmla="*/ 286966 h 374515"/>
              <a:gd name="connsiteX6" fmla="*/ 337437 w 405531"/>
              <a:gd name="connsiteY6" fmla="*/ 301557 h 374515"/>
              <a:gd name="connsiteX7" fmla="*/ 352029 w 405531"/>
              <a:gd name="connsiteY7" fmla="*/ 311285 h 374515"/>
              <a:gd name="connsiteX8" fmla="*/ 400667 w 405531"/>
              <a:gd name="connsiteY8" fmla="*/ 291830 h 374515"/>
              <a:gd name="connsiteX9" fmla="*/ 405531 w 405531"/>
              <a:gd name="connsiteY9" fmla="*/ 277238 h 374515"/>
              <a:gd name="connsiteX10" fmla="*/ 400667 w 405531"/>
              <a:gd name="connsiteY10" fmla="*/ 223736 h 374515"/>
              <a:gd name="connsiteX11" fmla="*/ 390939 w 405531"/>
              <a:gd name="connsiteY11" fmla="*/ 209144 h 374515"/>
              <a:gd name="connsiteX12" fmla="*/ 352029 w 405531"/>
              <a:gd name="connsiteY12" fmla="*/ 184825 h 374515"/>
              <a:gd name="connsiteX13" fmla="*/ 337437 w 405531"/>
              <a:gd name="connsiteY13" fmla="*/ 170234 h 374515"/>
              <a:gd name="connsiteX14" fmla="*/ 288799 w 405531"/>
              <a:gd name="connsiteY14" fmla="*/ 155642 h 374515"/>
              <a:gd name="connsiteX15" fmla="*/ 259616 w 405531"/>
              <a:gd name="connsiteY15" fmla="*/ 141051 h 374515"/>
              <a:gd name="connsiteX16" fmla="*/ 225569 w 405531"/>
              <a:gd name="connsiteY16" fmla="*/ 165370 h 374515"/>
              <a:gd name="connsiteX17" fmla="*/ 235297 w 405531"/>
              <a:gd name="connsiteY17" fmla="*/ 301557 h 374515"/>
              <a:gd name="connsiteX18" fmla="*/ 245024 w 405531"/>
              <a:gd name="connsiteY18" fmla="*/ 321013 h 374515"/>
              <a:gd name="connsiteX19" fmla="*/ 254752 w 405531"/>
              <a:gd name="connsiteY19" fmla="*/ 335604 h 374515"/>
              <a:gd name="connsiteX20" fmla="*/ 288799 w 405531"/>
              <a:gd name="connsiteY20" fmla="*/ 350196 h 374515"/>
              <a:gd name="connsiteX21" fmla="*/ 308254 w 405531"/>
              <a:gd name="connsiteY21" fmla="*/ 345332 h 374515"/>
              <a:gd name="connsiteX22" fmla="*/ 313118 w 405531"/>
              <a:gd name="connsiteY22" fmla="*/ 330740 h 374515"/>
              <a:gd name="connsiteX23" fmla="*/ 303390 w 405531"/>
              <a:gd name="connsiteY23" fmla="*/ 243191 h 374515"/>
              <a:gd name="connsiteX24" fmla="*/ 293663 w 405531"/>
              <a:gd name="connsiteY24" fmla="*/ 214008 h 374515"/>
              <a:gd name="connsiteX25" fmla="*/ 283935 w 405531"/>
              <a:gd name="connsiteY25" fmla="*/ 199417 h 374515"/>
              <a:gd name="connsiteX26" fmla="*/ 269344 w 405531"/>
              <a:gd name="connsiteY26" fmla="*/ 170234 h 374515"/>
              <a:gd name="connsiteX27" fmla="*/ 264480 w 405531"/>
              <a:gd name="connsiteY27" fmla="*/ 155642 h 374515"/>
              <a:gd name="connsiteX28" fmla="*/ 254752 w 405531"/>
              <a:gd name="connsiteY28" fmla="*/ 141051 h 374515"/>
              <a:gd name="connsiteX29" fmla="*/ 210978 w 405531"/>
              <a:gd name="connsiteY29" fmla="*/ 102140 h 374515"/>
              <a:gd name="connsiteX30" fmla="*/ 196386 w 405531"/>
              <a:gd name="connsiteY30" fmla="*/ 97276 h 374515"/>
              <a:gd name="connsiteX31" fmla="*/ 172067 w 405531"/>
              <a:gd name="connsiteY31" fmla="*/ 102140 h 374515"/>
              <a:gd name="connsiteX32" fmla="*/ 147748 w 405531"/>
              <a:gd name="connsiteY32" fmla="*/ 126459 h 374515"/>
              <a:gd name="connsiteX33" fmla="*/ 142884 w 405531"/>
              <a:gd name="connsiteY33" fmla="*/ 141051 h 374515"/>
              <a:gd name="connsiteX34" fmla="*/ 133156 w 405531"/>
              <a:gd name="connsiteY34" fmla="*/ 160506 h 374515"/>
              <a:gd name="connsiteX35" fmla="*/ 128292 w 405531"/>
              <a:gd name="connsiteY35" fmla="*/ 218872 h 374515"/>
              <a:gd name="connsiteX36" fmla="*/ 123429 w 405531"/>
              <a:gd name="connsiteY36" fmla="*/ 248055 h 374515"/>
              <a:gd name="connsiteX37" fmla="*/ 128292 w 405531"/>
              <a:gd name="connsiteY37" fmla="*/ 350196 h 374515"/>
              <a:gd name="connsiteX38" fmla="*/ 162339 w 405531"/>
              <a:gd name="connsiteY38" fmla="*/ 364787 h 374515"/>
              <a:gd name="connsiteX39" fmla="*/ 196386 w 405531"/>
              <a:gd name="connsiteY39" fmla="*/ 359923 h 374515"/>
              <a:gd name="connsiteX40" fmla="*/ 215841 w 405531"/>
              <a:gd name="connsiteY40" fmla="*/ 330740 h 374515"/>
              <a:gd name="connsiteX41" fmla="*/ 201250 w 405531"/>
              <a:gd name="connsiteY41" fmla="*/ 233464 h 374515"/>
              <a:gd name="connsiteX42" fmla="*/ 191522 w 405531"/>
              <a:gd name="connsiteY42" fmla="*/ 204281 h 374515"/>
              <a:gd name="connsiteX43" fmla="*/ 162339 w 405531"/>
              <a:gd name="connsiteY43" fmla="*/ 170234 h 374515"/>
              <a:gd name="connsiteX44" fmla="*/ 147748 w 405531"/>
              <a:gd name="connsiteY44" fmla="*/ 150779 h 374515"/>
              <a:gd name="connsiteX45" fmla="*/ 118565 w 405531"/>
              <a:gd name="connsiteY45" fmla="*/ 141051 h 374515"/>
              <a:gd name="connsiteX46" fmla="*/ 55335 w 405531"/>
              <a:gd name="connsiteY46" fmla="*/ 145915 h 374515"/>
              <a:gd name="connsiteX47" fmla="*/ 45607 w 405531"/>
              <a:gd name="connsiteY47" fmla="*/ 160506 h 374515"/>
              <a:gd name="connsiteX48" fmla="*/ 31016 w 405531"/>
              <a:gd name="connsiteY48" fmla="*/ 189689 h 374515"/>
              <a:gd name="connsiteX49" fmla="*/ 11561 w 405531"/>
              <a:gd name="connsiteY49" fmla="*/ 233464 h 374515"/>
              <a:gd name="connsiteX50" fmla="*/ 6697 w 405531"/>
              <a:gd name="connsiteY50" fmla="*/ 252919 h 374515"/>
              <a:gd name="connsiteX51" fmla="*/ 11561 w 405531"/>
              <a:gd name="connsiteY51" fmla="*/ 330740 h 374515"/>
              <a:gd name="connsiteX52" fmla="*/ 16424 w 405531"/>
              <a:gd name="connsiteY52" fmla="*/ 345332 h 374515"/>
              <a:gd name="connsiteX53" fmla="*/ 31016 w 405531"/>
              <a:gd name="connsiteY53" fmla="*/ 359923 h 374515"/>
              <a:gd name="connsiteX54" fmla="*/ 45607 w 405531"/>
              <a:gd name="connsiteY54" fmla="*/ 364787 h 374515"/>
              <a:gd name="connsiteX55" fmla="*/ 65063 w 405531"/>
              <a:gd name="connsiteY55" fmla="*/ 374515 h 374515"/>
              <a:gd name="connsiteX56" fmla="*/ 79654 w 405531"/>
              <a:gd name="connsiteY56" fmla="*/ 369651 h 374515"/>
              <a:gd name="connsiteX57" fmla="*/ 103973 w 405531"/>
              <a:gd name="connsiteY57" fmla="*/ 340468 h 374515"/>
              <a:gd name="connsiteX58" fmla="*/ 113701 w 405531"/>
              <a:gd name="connsiteY58" fmla="*/ 311285 h 374515"/>
              <a:gd name="connsiteX59" fmla="*/ 118565 w 405531"/>
              <a:gd name="connsiteY59" fmla="*/ 296693 h 374515"/>
              <a:gd name="connsiteX60" fmla="*/ 113701 w 405531"/>
              <a:gd name="connsiteY60" fmla="*/ 228600 h 374515"/>
              <a:gd name="connsiteX61" fmla="*/ 99110 w 405531"/>
              <a:gd name="connsiteY61" fmla="*/ 199417 h 374515"/>
              <a:gd name="connsiteX62" fmla="*/ 89382 w 405531"/>
              <a:gd name="connsiteY62" fmla="*/ 175098 h 374515"/>
              <a:gd name="connsiteX63" fmla="*/ 74790 w 405531"/>
              <a:gd name="connsiteY63" fmla="*/ 126459 h 374515"/>
              <a:gd name="connsiteX64" fmla="*/ 65063 w 405531"/>
              <a:gd name="connsiteY64" fmla="*/ 111868 h 374515"/>
              <a:gd name="connsiteX65" fmla="*/ 26152 w 405531"/>
              <a:gd name="connsiteY65" fmla="*/ 63230 h 374515"/>
              <a:gd name="connsiteX66" fmla="*/ 11561 w 405531"/>
              <a:gd name="connsiteY66" fmla="*/ 58366 h 374515"/>
              <a:gd name="connsiteX67" fmla="*/ 1833 w 405531"/>
              <a:gd name="connsiteY67" fmla="*/ 0 h 37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05531" h="374515">
                <a:moveTo>
                  <a:pt x="347165" y="19455"/>
                </a:moveTo>
                <a:cubicBezTo>
                  <a:pt x="345544" y="27561"/>
                  <a:pt x="345204" y="36034"/>
                  <a:pt x="342301" y="43774"/>
                </a:cubicBezTo>
                <a:cubicBezTo>
                  <a:pt x="340248" y="49248"/>
                  <a:pt x="335187" y="53137"/>
                  <a:pt x="332573" y="58366"/>
                </a:cubicBezTo>
                <a:cubicBezTo>
                  <a:pt x="328669" y="66175"/>
                  <a:pt x="326088" y="74579"/>
                  <a:pt x="322846" y="82685"/>
                </a:cubicBezTo>
                <a:cubicBezTo>
                  <a:pt x="310043" y="172300"/>
                  <a:pt x="309432" y="146045"/>
                  <a:pt x="317982" y="252919"/>
                </a:cubicBezTo>
                <a:cubicBezTo>
                  <a:pt x="319910" y="277017"/>
                  <a:pt x="322946" y="267711"/>
                  <a:pt x="332573" y="286966"/>
                </a:cubicBezTo>
                <a:cubicBezTo>
                  <a:pt x="334866" y="291552"/>
                  <a:pt x="334234" y="297554"/>
                  <a:pt x="337437" y="301557"/>
                </a:cubicBezTo>
                <a:cubicBezTo>
                  <a:pt x="341089" y="306122"/>
                  <a:pt x="347165" y="308042"/>
                  <a:pt x="352029" y="311285"/>
                </a:cubicBezTo>
                <a:cubicBezTo>
                  <a:pt x="386614" y="306962"/>
                  <a:pt x="388216" y="316730"/>
                  <a:pt x="400667" y="291830"/>
                </a:cubicBezTo>
                <a:cubicBezTo>
                  <a:pt x="402960" y="287244"/>
                  <a:pt x="403910" y="282102"/>
                  <a:pt x="405531" y="277238"/>
                </a:cubicBezTo>
                <a:cubicBezTo>
                  <a:pt x="403910" y="259404"/>
                  <a:pt x="404419" y="241246"/>
                  <a:pt x="400667" y="223736"/>
                </a:cubicBezTo>
                <a:cubicBezTo>
                  <a:pt x="399442" y="218020"/>
                  <a:pt x="395073" y="213278"/>
                  <a:pt x="390939" y="209144"/>
                </a:cubicBezTo>
                <a:cubicBezTo>
                  <a:pt x="365394" y="183599"/>
                  <a:pt x="378993" y="204085"/>
                  <a:pt x="352029" y="184825"/>
                </a:cubicBezTo>
                <a:cubicBezTo>
                  <a:pt x="346432" y="180827"/>
                  <a:pt x="343409" y="173647"/>
                  <a:pt x="337437" y="170234"/>
                </a:cubicBezTo>
                <a:cubicBezTo>
                  <a:pt x="289834" y="143033"/>
                  <a:pt x="352243" y="197933"/>
                  <a:pt x="288799" y="155642"/>
                </a:cubicBezTo>
                <a:cubicBezTo>
                  <a:pt x="269941" y="143071"/>
                  <a:pt x="279753" y="147764"/>
                  <a:pt x="259616" y="141051"/>
                </a:cubicBezTo>
                <a:cubicBezTo>
                  <a:pt x="225569" y="152400"/>
                  <a:pt x="233676" y="141051"/>
                  <a:pt x="225569" y="165370"/>
                </a:cubicBezTo>
                <a:cubicBezTo>
                  <a:pt x="226522" y="189203"/>
                  <a:pt x="218125" y="261487"/>
                  <a:pt x="235297" y="301557"/>
                </a:cubicBezTo>
                <a:cubicBezTo>
                  <a:pt x="238153" y="308221"/>
                  <a:pt x="241427" y="314718"/>
                  <a:pt x="245024" y="321013"/>
                </a:cubicBezTo>
                <a:cubicBezTo>
                  <a:pt x="247924" y="326088"/>
                  <a:pt x="250619" y="331471"/>
                  <a:pt x="254752" y="335604"/>
                </a:cubicBezTo>
                <a:cubicBezTo>
                  <a:pt x="265949" y="346801"/>
                  <a:pt x="273915" y="346475"/>
                  <a:pt x="288799" y="350196"/>
                </a:cubicBezTo>
                <a:cubicBezTo>
                  <a:pt x="295284" y="348575"/>
                  <a:pt x="303034" y="349508"/>
                  <a:pt x="308254" y="345332"/>
                </a:cubicBezTo>
                <a:cubicBezTo>
                  <a:pt x="312258" y="342129"/>
                  <a:pt x="313118" y="335867"/>
                  <a:pt x="313118" y="330740"/>
                </a:cubicBezTo>
                <a:cubicBezTo>
                  <a:pt x="313118" y="310139"/>
                  <a:pt x="310250" y="268344"/>
                  <a:pt x="303390" y="243191"/>
                </a:cubicBezTo>
                <a:cubicBezTo>
                  <a:pt x="300692" y="233298"/>
                  <a:pt x="299351" y="222539"/>
                  <a:pt x="293663" y="214008"/>
                </a:cubicBezTo>
                <a:lnTo>
                  <a:pt x="283935" y="199417"/>
                </a:lnTo>
                <a:cubicBezTo>
                  <a:pt x="271709" y="162738"/>
                  <a:pt x="288201" y="207949"/>
                  <a:pt x="269344" y="170234"/>
                </a:cubicBezTo>
                <a:cubicBezTo>
                  <a:pt x="267051" y="165648"/>
                  <a:pt x="266773" y="160228"/>
                  <a:pt x="264480" y="155642"/>
                </a:cubicBezTo>
                <a:cubicBezTo>
                  <a:pt x="261866" y="150414"/>
                  <a:pt x="258636" y="145420"/>
                  <a:pt x="254752" y="141051"/>
                </a:cubicBezTo>
                <a:cubicBezTo>
                  <a:pt x="244442" y="129453"/>
                  <a:pt x="227239" y="110271"/>
                  <a:pt x="210978" y="102140"/>
                </a:cubicBezTo>
                <a:cubicBezTo>
                  <a:pt x="206392" y="99847"/>
                  <a:pt x="201250" y="98897"/>
                  <a:pt x="196386" y="97276"/>
                </a:cubicBezTo>
                <a:cubicBezTo>
                  <a:pt x="188280" y="98897"/>
                  <a:pt x="179807" y="99237"/>
                  <a:pt x="172067" y="102140"/>
                </a:cubicBezTo>
                <a:cubicBezTo>
                  <a:pt x="160094" y="106630"/>
                  <a:pt x="153235" y="115484"/>
                  <a:pt x="147748" y="126459"/>
                </a:cubicBezTo>
                <a:cubicBezTo>
                  <a:pt x="145455" y="131045"/>
                  <a:pt x="144904" y="136338"/>
                  <a:pt x="142884" y="141051"/>
                </a:cubicBezTo>
                <a:cubicBezTo>
                  <a:pt x="140028" y="147715"/>
                  <a:pt x="136399" y="154021"/>
                  <a:pt x="133156" y="160506"/>
                </a:cubicBezTo>
                <a:cubicBezTo>
                  <a:pt x="131535" y="179961"/>
                  <a:pt x="130448" y="199469"/>
                  <a:pt x="128292" y="218872"/>
                </a:cubicBezTo>
                <a:cubicBezTo>
                  <a:pt x="127203" y="228673"/>
                  <a:pt x="123429" y="238193"/>
                  <a:pt x="123429" y="248055"/>
                </a:cubicBezTo>
                <a:cubicBezTo>
                  <a:pt x="123429" y="282141"/>
                  <a:pt x="122452" y="316614"/>
                  <a:pt x="128292" y="350196"/>
                </a:cubicBezTo>
                <a:cubicBezTo>
                  <a:pt x="129819" y="358974"/>
                  <a:pt x="158514" y="363831"/>
                  <a:pt x="162339" y="364787"/>
                </a:cubicBezTo>
                <a:cubicBezTo>
                  <a:pt x="173688" y="363166"/>
                  <a:pt x="186714" y="366078"/>
                  <a:pt x="196386" y="359923"/>
                </a:cubicBezTo>
                <a:cubicBezTo>
                  <a:pt x="206249" y="353646"/>
                  <a:pt x="215841" y="330740"/>
                  <a:pt x="215841" y="330740"/>
                </a:cubicBezTo>
                <a:cubicBezTo>
                  <a:pt x="207692" y="200327"/>
                  <a:pt x="223393" y="288818"/>
                  <a:pt x="201250" y="233464"/>
                </a:cubicBezTo>
                <a:cubicBezTo>
                  <a:pt x="197442" y="223944"/>
                  <a:pt x="197674" y="212484"/>
                  <a:pt x="191522" y="204281"/>
                </a:cubicBezTo>
                <a:cubicBezTo>
                  <a:pt x="148863" y="147398"/>
                  <a:pt x="202978" y="217645"/>
                  <a:pt x="162339" y="170234"/>
                </a:cubicBezTo>
                <a:cubicBezTo>
                  <a:pt x="157063" y="164079"/>
                  <a:pt x="154493" y="155276"/>
                  <a:pt x="147748" y="150779"/>
                </a:cubicBezTo>
                <a:cubicBezTo>
                  <a:pt x="139216" y="145091"/>
                  <a:pt x="118565" y="141051"/>
                  <a:pt x="118565" y="141051"/>
                </a:cubicBezTo>
                <a:cubicBezTo>
                  <a:pt x="97488" y="142672"/>
                  <a:pt x="75760" y="140468"/>
                  <a:pt x="55335" y="145915"/>
                </a:cubicBezTo>
                <a:cubicBezTo>
                  <a:pt x="49687" y="147421"/>
                  <a:pt x="48221" y="155278"/>
                  <a:pt x="45607" y="160506"/>
                </a:cubicBezTo>
                <a:cubicBezTo>
                  <a:pt x="25471" y="200780"/>
                  <a:pt x="58895" y="147874"/>
                  <a:pt x="31016" y="189689"/>
                </a:cubicBezTo>
                <a:cubicBezTo>
                  <a:pt x="19439" y="224418"/>
                  <a:pt x="26975" y="210340"/>
                  <a:pt x="11561" y="233464"/>
                </a:cubicBezTo>
                <a:cubicBezTo>
                  <a:pt x="9940" y="239949"/>
                  <a:pt x="6697" y="246234"/>
                  <a:pt x="6697" y="252919"/>
                </a:cubicBezTo>
                <a:cubicBezTo>
                  <a:pt x="6697" y="278910"/>
                  <a:pt x="8840" y="304892"/>
                  <a:pt x="11561" y="330740"/>
                </a:cubicBezTo>
                <a:cubicBezTo>
                  <a:pt x="12098" y="335839"/>
                  <a:pt x="13580" y="341066"/>
                  <a:pt x="16424" y="345332"/>
                </a:cubicBezTo>
                <a:cubicBezTo>
                  <a:pt x="20239" y="351055"/>
                  <a:pt x="25293" y="356108"/>
                  <a:pt x="31016" y="359923"/>
                </a:cubicBezTo>
                <a:cubicBezTo>
                  <a:pt x="35282" y="362767"/>
                  <a:pt x="40895" y="362767"/>
                  <a:pt x="45607" y="364787"/>
                </a:cubicBezTo>
                <a:cubicBezTo>
                  <a:pt x="52272" y="367643"/>
                  <a:pt x="58578" y="371272"/>
                  <a:pt x="65063" y="374515"/>
                </a:cubicBezTo>
                <a:cubicBezTo>
                  <a:pt x="69927" y="372894"/>
                  <a:pt x="75388" y="372495"/>
                  <a:pt x="79654" y="369651"/>
                </a:cubicBezTo>
                <a:cubicBezTo>
                  <a:pt x="86889" y="364828"/>
                  <a:pt x="100195" y="348969"/>
                  <a:pt x="103973" y="340468"/>
                </a:cubicBezTo>
                <a:cubicBezTo>
                  <a:pt x="108137" y="331098"/>
                  <a:pt x="110458" y="321013"/>
                  <a:pt x="113701" y="311285"/>
                </a:cubicBezTo>
                <a:lnTo>
                  <a:pt x="118565" y="296693"/>
                </a:lnTo>
                <a:cubicBezTo>
                  <a:pt x="116944" y="273995"/>
                  <a:pt x="116360" y="251200"/>
                  <a:pt x="113701" y="228600"/>
                </a:cubicBezTo>
                <a:cubicBezTo>
                  <a:pt x="111820" y="212613"/>
                  <a:pt x="106173" y="213542"/>
                  <a:pt x="99110" y="199417"/>
                </a:cubicBezTo>
                <a:cubicBezTo>
                  <a:pt x="95205" y="191608"/>
                  <a:pt x="92143" y="183381"/>
                  <a:pt x="89382" y="175098"/>
                </a:cubicBezTo>
                <a:cubicBezTo>
                  <a:pt x="84850" y="161502"/>
                  <a:pt x="82308" y="137737"/>
                  <a:pt x="74790" y="126459"/>
                </a:cubicBezTo>
                <a:cubicBezTo>
                  <a:pt x="71548" y="121595"/>
                  <a:pt x="67963" y="116943"/>
                  <a:pt x="65063" y="111868"/>
                </a:cubicBezTo>
                <a:cubicBezTo>
                  <a:pt x="54890" y="94066"/>
                  <a:pt x="49632" y="71057"/>
                  <a:pt x="26152" y="63230"/>
                </a:cubicBezTo>
                <a:lnTo>
                  <a:pt x="11561" y="58366"/>
                </a:lnTo>
                <a:cubicBezTo>
                  <a:pt x="-6261" y="31633"/>
                  <a:pt x="1833" y="49620"/>
                  <a:pt x="1833" y="0"/>
                </a:cubicBez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IN"/>
          </a:p>
        </p:txBody>
      </p:sp>
      <p:sp>
        <p:nvSpPr>
          <p:cNvPr id="7" name="Freeform: Shape 6">
            <a:extLst>
              <a:ext uri="{FF2B5EF4-FFF2-40B4-BE49-F238E27FC236}">
                <a16:creationId xmlns:a16="http://schemas.microsoft.com/office/drawing/2014/main" id="{EC1E6906-F624-4272-83F9-FBF304B64D78}"/>
              </a:ext>
            </a:extLst>
          </p:cNvPr>
          <p:cNvSpPr/>
          <p:nvPr/>
        </p:nvSpPr>
        <p:spPr>
          <a:xfrm rot="11169388">
            <a:off x="5658679" y="3647803"/>
            <a:ext cx="503583" cy="212035"/>
          </a:xfrm>
          <a:custGeom>
            <a:avLst/>
            <a:gdLst>
              <a:gd name="connsiteX0" fmla="*/ 503583 w 503583"/>
              <a:gd name="connsiteY0" fmla="*/ 0 h 212035"/>
              <a:gd name="connsiteX1" fmla="*/ 357809 w 503583"/>
              <a:gd name="connsiteY1" fmla="*/ 106018 h 212035"/>
              <a:gd name="connsiteX2" fmla="*/ 66261 w 503583"/>
              <a:gd name="connsiteY2" fmla="*/ 198783 h 212035"/>
              <a:gd name="connsiteX3" fmla="*/ 0 w 503583"/>
              <a:gd name="connsiteY3" fmla="*/ 212035 h 212035"/>
            </a:gdLst>
            <a:ahLst/>
            <a:cxnLst>
              <a:cxn ang="0">
                <a:pos x="connsiteX0" y="connsiteY0"/>
              </a:cxn>
              <a:cxn ang="0">
                <a:pos x="connsiteX1" y="connsiteY1"/>
              </a:cxn>
              <a:cxn ang="0">
                <a:pos x="connsiteX2" y="connsiteY2"/>
              </a:cxn>
              <a:cxn ang="0">
                <a:pos x="connsiteX3" y="connsiteY3"/>
              </a:cxn>
            </a:cxnLst>
            <a:rect l="l" t="t" r="r" b="b"/>
            <a:pathLst>
              <a:path w="503583" h="212035">
                <a:moveTo>
                  <a:pt x="503583" y="0"/>
                </a:moveTo>
                <a:lnTo>
                  <a:pt x="357809" y="106018"/>
                </a:lnTo>
                <a:lnTo>
                  <a:pt x="66261" y="198783"/>
                </a:lnTo>
                <a:lnTo>
                  <a:pt x="0" y="212035"/>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DF04171-37B2-4CB2-B745-0CFA1280F290}"/>
              </a:ext>
            </a:extLst>
          </p:cNvPr>
          <p:cNvSpPr/>
          <p:nvPr/>
        </p:nvSpPr>
        <p:spPr>
          <a:xfrm rot="229983">
            <a:off x="6191111" y="3207058"/>
            <a:ext cx="304800" cy="873297"/>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071479C5-6B9F-4320-B8B8-CC47CE3A402E}"/>
              </a:ext>
            </a:extLst>
          </p:cNvPr>
          <p:cNvSpPr txBox="1"/>
          <p:nvPr/>
        </p:nvSpPr>
        <p:spPr>
          <a:xfrm>
            <a:off x="5513458" y="3131535"/>
            <a:ext cx="688009" cy="369332"/>
          </a:xfrm>
          <a:prstGeom prst="rect">
            <a:avLst/>
          </a:prstGeom>
          <a:noFill/>
        </p:spPr>
        <p:txBody>
          <a:bodyPr wrap="none" rtlCol="0">
            <a:spAutoFit/>
          </a:bodyPr>
          <a:lstStyle/>
          <a:p>
            <a:r>
              <a:rPr lang="en-US" dirty="0"/>
              <a:t>+      -</a:t>
            </a:r>
            <a:endParaRPr lang="en-IN" dirty="0"/>
          </a:p>
        </p:txBody>
      </p:sp>
      <p:cxnSp>
        <p:nvCxnSpPr>
          <p:cNvPr id="14" name="Straight Arrow Connector 13">
            <a:extLst>
              <a:ext uri="{FF2B5EF4-FFF2-40B4-BE49-F238E27FC236}">
                <a16:creationId xmlns:a16="http://schemas.microsoft.com/office/drawing/2014/main" id="{FC94FAB0-9619-4DD1-BD24-E2EAB066EBE5}"/>
              </a:ext>
            </a:extLst>
          </p:cNvPr>
          <p:cNvCxnSpPr>
            <a:stCxn id="8" idx="3"/>
          </p:cNvCxnSpPr>
          <p:nvPr/>
        </p:nvCxnSpPr>
        <p:spPr>
          <a:xfrm flipV="1">
            <a:off x="6495570" y="3621411"/>
            <a:ext cx="626293" cy="32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AE74EAB-14D1-4D62-A2C8-C702405FC949}"/>
              </a:ext>
            </a:extLst>
          </p:cNvPr>
          <p:cNvSpPr/>
          <p:nvPr/>
        </p:nvSpPr>
        <p:spPr>
          <a:xfrm>
            <a:off x="7121863" y="3207406"/>
            <a:ext cx="1315233" cy="891721"/>
          </a:xfrm>
          <a:prstGeom prst="rect">
            <a:avLst/>
          </a:prstGeom>
          <a:solidFill>
            <a:schemeClr val="accent1">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7FCEFF02-7C03-4E8D-B676-2B38A644A293}"/>
              </a:ext>
            </a:extLst>
          </p:cNvPr>
          <p:cNvSpPr/>
          <p:nvPr/>
        </p:nvSpPr>
        <p:spPr>
          <a:xfrm>
            <a:off x="7460066" y="3500867"/>
            <a:ext cx="146964" cy="15302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828F3348-8A55-46CE-96C2-A948A528CE2D}"/>
              </a:ext>
            </a:extLst>
          </p:cNvPr>
          <p:cNvSpPr/>
          <p:nvPr/>
        </p:nvSpPr>
        <p:spPr>
          <a:xfrm>
            <a:off x="7612466" y="3653267"/>
            <a:ext cx="146964" cy="15302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2E7DB2D1-0E62-4FB3-B716-1836639D4AC2}"/>
              </a:ext>
            </a:extLst>
          </p:cNvPr>
          <p:cNvSpPr/>
          <p:nvPr/>
        </p:nvSpPr>
        <p:spPr>
          <a:xfrm>
            <a:off x="7953801" y="3516503"/>
            <a:ext cx="146964" cy="15302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31A58714-B822-42BC-AB18-55DF52AEB930}"/>
              </a:ext>
            </a:extLst>
          </p:cNvPr>
          <p:cNvSpPr/>
          <p:nvPr/>
        </p:nvSpPr>
        <p:spPr>
          <a:xfrm flipH="1">
            <a:off x="6113941" y="3643707"/>
            <a:ext cx="216467" cy="192827"/>
          </a:xfrm>
          <a:prstGeom prst="ellips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188FFD23-D9AE-40DD-B8D0-0944760ADC58}"/>
              </a:ext>
            </a:extLst>
          </p:cNvPr>
          <p:cNvSpPr/>
          <p:nvPr/>
        </p:nvSpPr>
        <p:spPr>
          <a:xfrm flipH="1">
            <a:off x="1124528" y="3925905"/>
            <a:ext cx="216467" cy="192827"/>
          </a:xfrm>
          <a:prstGeom prst="ellips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E9FFE916-A341-47FE-9C38-362F95C2AC90}"/>
              </a:ext>
            </a:extLst>
          </p:cNvPr>
          <p:cNvSpPr/>
          <p:nvPr/>
        </p:nvSpPr>
        <p:spPr>
          <a:xfrm>
            <a:off x="1023943" y="4062756"/>
            <a:ext cx="146964" cy="15302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AA172800-73CC-40D9-A851-12BBA551752B}"/>
              </a:ext>
            </a:extLst>
          </p:cNvPr>
          <p:cNvSpPr/>
          <p:nvPr/>
        </p:nvSpPr>
        <p:spPr>
          <a:xfrm>
            <a:off x="1275734" y="4089567"/>
            <a:ext cx="146964" cy="15302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A51790E-80E0-4027-95E3-D35811F9B683}"/>
              </a:ext>
            </a:extLst>
          </p:cNvPr>
          <p:cNvSpPr/>
          <p:nvPr/>
        </p:nvSpPr>
        <p:spPr>
          <a:xfrm flipH="1">
            <a:off x="954440" y="3491313"/>
            <a:ext cx="216467" cy="192827"/>
          </a:xfrm>
          <a:prstGeom prst="ellips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484D5403-9592-413E-9C93-AC5824F7C89C}"/>
              </a:ext>
            </a:extLst>
          </p:cNvPr>
          <p:cNvSpPr/>
          <p:nvPr/>
        </p:nvSpPr>
        <p:spPr>
          <a:xfrm>
            <a:off x="853855" y="3628164"/>
            <a:ext cx="146964" cy="15302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F339C1A3-F7B5-498F-A6DB-39561F7E64EA}"/>
              </a:ext>
            </a:extLst>
          </p:cNvPr>
          <p:cNvSpPr/>
          <p:nvPr/>
        </p:nvSpPr>
        <p:spPr>
          <a:xfrm>
            <a:off x="1105646" y="3654975"/>
            <a:ext cx="146964" cy="15302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A453190E-0D57-49FD-A86A-334E5275B354}"/>
              </a:ext>
            </a:extLst>
          </p:cNvPr>
          <p:cNvSpPr/>
          <p:nvPr/>
        </p:nvSpPr>
        <p:spPr>
          <a:xfrm flipH="1">
            <a:off x="1476644" y="3551718"/>
            <a:ext cx="216467" cy="192827"/>
          </a:xfrm>
          <a:prstGeom prst="ellipse">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F3E811D6-7AB3-4127-9AF6-32897360EFDC}"/>
              </a:ext>
            </a:extLst>
          </p:cNvPr>
          <p:cNvSpPr/>
          <p:nvPr/>
        </p:nvSpPr>
        <p:spPr>
          <a:xfrm>
            <a:off x="1376059" y="3688569"/>
            <a:ext cx="146964" cy="15302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B6CD8DB3-D4E5-43AB-80AE-4C6C5F18650C}"/>
              </a:ext>
            </a:extLst>
          </p:cNvPr>
          <p:cNvSpPr/>
          <p:nvPr/>
        </p:nvSpPr>
        <p:spPr>
          <a:xfrm>
            <a:off x="1627850" y="3715380"/>
            <a:ext cx="146964" cy="153028"/>
          </a:xfrm>
          <a:prstGeom prst="ellipse">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81B1895E-41BB-410F-8ABA-67AC32EDD586}"/>
              </a:ext>
            </a:extLst>
          </p:cNvPr>
          <p:cNvSpPr txBox="1"/>
          <p:nvPr/>
        </p:nvSpPr>
        <p:spPr>
          <a:xfrm>
            <a:off x="670959" y="4215784"/>
            <a:ext cx="1343372" cy="369332"/>
          </a:xfrm>
          <a:prstGeom prst="rect">
            <a:avLst/>
          </a:prstGeom>
          <a:noFill/>
        </p:spPr>
        <p:txBody>
          <a:bodyPr wrap="square" rtlCol="0">
            <a:spAutoFit/>
          </a:bodyPr>
          <a:lstStyle/>
          <a:p>
            <a:r>
              <a:rPr lang="en-US" dirty="0"/>
              <a:t>Co</a:t>
            </a:r>
            <a:r>
              <a:rPr lang="en-US" sz="1200" dirty="0"/>
              <a:t>2</a:t>
            </a:r>
            <a:endParaRPr lang="en-IN" sz="1200" dirty="0"/>
          </a:p>
        </p:txBody>
      </p:sp>
      <p:sp>
        <p:nvSpPr>
          <p:cNvPr id="31" name="TextBox 30">
            <a:extLst>
              <a:ext uri="{FF2B5EF4-FFF2-40B4-BE49-F238E27FC236}">
                <a16:creationId xmlns:a16="http://schemas.microsoft.com/office/drawing/2014/main" id="{5B3F01FC-10B4-4803-8A67-72B223D7F180}"/>
              </a:ext>
            </a:extLst>
          </p:cNvPr>
          <p:cNvSpPr txBox="1"/>
          <p:nvPr/>
        </p:nvSpPr>
        <p:spPr>
          <a:xfrm>
            <a:off x="2837961" y="3316201"/>
            <a:ext cx="1997831" cy="369332"/>
          </a:xfrm>
          <a:prstGeom prst="rect">
            <a:avLst/>
          </a:prstGeom>
          <a:noFill/>
        </p:spPr>
        <p:txBody>
          <a:bodyPr wrap="square" rtlCol="0">
            <a:spAutoFit/>
          </a:bodyPr>
          <a:lstStyle/>
          <a:p>
            <a:r>
              <a:rPr lang="en-US" dirty="0"/>
              <a:t>Particle accelerator</a:t>
            </a:r>
            <a:endParaRPr lang="en-IN" dirty="0"/>
          </a:p>
        </p:txBody>
      </p:sp>
      <p:sp>
        <p:nvSpPr>
          <p:cNvPr id="32" name="TextBox 31">
            <a:extLst>
              <a:ext uri="{FF2B5EF4-FFF2-40B4-BE49-F238E27FC236}">
                <a16:creationId xmlns:a16="http://schemas.microsoft.com/office/drawing/2014/main" id="{A1027534-EE91-4CF6-84BA-FE447D7FDD6D}"/>
              </a:ext>
            </a:extLst>
          </p:cNvPr>
          <p:cNvSpPr txBox="1"/>
          <p:nvPr/>
        </p:nvSpPr>
        <p:spPr>
          <a:xfrm>
            <a:off x="6007046" y="4242595"/>
            <a:ext cx="995005" cy="369332"/>
          </a:xfrm>
          <a:prstGeom prst="rect">
            <a:avLst/>
          </a:prstGeom>
          <a:noFill/>
        </p:spPr>
        <p:txBody>
          <a:bodyPr wrap="square" rtlCol="0">
            <a:spAutoFit/>
          </a:bodyPr>
          <a:lstStyle/>
          <a:p>
            <a:r>
              <a:rPr lang="en-US" dirty="0"/>
              <a:t>Gold foil</a:t>
            </a:r>
            <a:endParaRPr lang="en-IN" dirty="0"/>
          </a:p>
        </p:txBody>
      </p:sp>
      <p:sp>
        <p:nvSpPr>
          <p:cNvPr id="33" name="TextBox 32">
            <a:extLst>
              <a:ext uri="{FF2B5EF4-FFF2-40B4-BE49-F238E27FC236}">
                <a16:creationId xmlns:a16="http://schemas.microsoft.com/office/drawing/2014/main" id="{061F74B3-254D-4E66-87FA-370E827B2050}"/>
              </a:ext>
            </a:extLst>
          </p:cNvPr>
          <p:cNvSpPr txBox="1"/>
          <p:nvPr/>
        </p:nvSpPr>
        <p:spPr>
          <a:xfrm>
            <a:off x="6146702" y="2627945"/>
            <a:ext cx="1324028" cy="646331"/>
          </a:xfrm>
          <a:prstGeom prst="rect">
            <a:avLst/>
          </a:prstGeom>
          <a:noFill/>
        </p:spPr>
        <p:txBody>
          <a:bodyPr wrap="square" rtlCol="0">
            <a:spAutoFit/>
          </a:bodyPr>
          <a:lstStyle/>
          <a:p>
            <a:r>
              <a:rPr lang="en-US" dirty="0"/>
              <a:t>Atomic carbon</a:t>
            </a:r>
            <a:endParaRPr lang="en-IN" dirty="0"/>
          </a:p>
        </p:txBody>
      </p:sp>
      <p:sp>
        <p:nvSpPr>
          <p:cNvPr id="34" name="TextBox 33">
            <a:extLst>
              <a:ext uri="{FF2B5EF4-FFF2-40B4-BE49-F238E27FC236}">
                <a16:creationId xmlns:a16="http://schemas.microsoft.com/office/drawing/2014/main" id="{D496CAE0-43A7-4937-94C7-1D5AFE85B0F3}"/>
              </a:ext>
            </a:extLst>
          </p:cNvPr>
          <p:cNvSpPr txBox="1"/>
          <p:nvPr/>
        </p:nvSpPr>
        <p:spPr>
          <a:xfrm>
            <a:off x="8401333" y="2550122"/>
            <a:ext cx="1313418" cy="646331"/>
          </a:xfrm>
          <a:prstGeom prst="rect">
            <a:avLst/>
          </a:prstGeom>
          <a:noFill/>
        </p:spPr>
        <p:txBody>
          <a:bodyPr wrap="square" rtlCol="0">
            <a:spAutoFit/>
          </a:bodyPr>
          <a:lstStyle/>
          <a:p>
            <a:r>
              <a:rPr lang="en-US" dirty="0"/>
              <a:t>Oxygen molecule</a:t>
            </a:r>
            <a:endParaRPr lang="en-IN" dirty="0"/>
          </a:p>
        </p:txBody>
      </p:sp>
      <p:cxnSp>
        <p:nvCxnSpPr>
          <p:cNvPr id="36" name="Connector: Elbow 35">
            <a:extLst>
              <a:ext uri="{FF2B5EF4-FFF2-40B4-BE49-F238E27FC236}">
                <a16:creationId xmlns:a16="http://schemas.microsoft.com/office/drawing/2014/main" id="{7D4DD4C4-4750-4B0B-8242-875F07CA57AE}"/>
              </a:ext>
            </a:extLst>
          </p:cNvPr>
          <p:cNvCxnSpPr>
            <a:cxnSpLocks/>
            <a:stCxn id="19" idx="0"/>
          </p:cNvCxnSpPr>
          <p:nvPr/>
        </p:nvCxnSpPr>
        <p:spPr>
          <a:xfrm rot="5400000" flipH="1" flipV="1">
            <a:off x="6044645" y="3368232"/>
            <a:ext cx="453005" cy="979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D64EA974-E950-4520-9A8D-68F1C3A3523A}"/>
              </a:ext>
            </a:extLst>
          </p:cNvPr>
          <p:cNvCxnSpPr>
            <a:stCxn id="18" idx="0"/>
            <a:endCxn id="34" idx="1"/>
          </p:cNvCxnSpPr>
          <p:nvPr/>
        </p:nvCxnSpPr>
        <p:spPr>
          <a:xfrm rot="5400000" flipH="1" flipV="1">
            <a:off x="7892701" y="3007871"/>
            <a:ext cx="643215" cy="374050"/>
          </a:xfrm>
          <a:prstGeom prst="bentConnector2">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355EEA3-80D0-4018-B7F8-FC343E38B6DE}"/>
              </a:ext>
            </a:extLst>
          </p:cNvPr>
          <p:cNvSpPr txBox="1"/>
          <p:nvPr/>
        </p:nvSpPr>
        <p:spPr>
          <a:xfrm>
            <a:off x="4610317" y="4566896"/>
            <a:ext cx="1494616" cy="369332"/>
          </a:xfrm>
          <a:prstGeom prst="rect">
            <a:avLst/>
          </a:prstGeom>
          <a:noFill/>
        </p:spPr>
        <p:txBody>
          <a:bodyPr wrap="square" rtlCol="0">
            <a:spAutoFit/>
          </a:bodyPr>
          <a:lstStyle/>
          <a:p>
            <a:r>
              <a:rPr lang="en-US" dirty="0">
                <a:solidFill>
                  <a:srgbClr val="FF0000"/>
                </a:solidFill>
              </a:rPr>
              <a:t>Electric field</a:t>
            </a:r>
            <a:endParaRPr lang="en-IN" dirty="0">
              <a:solidFill>
                <a:srgbClr val="FF0000"/>
              </a:solidFill>
            </a:endParaRPr>
          </a:p>
        </p:txBody>
      </p:sp>
      <p:cxnSp>
        <p:nvCxnSpPr>
          <p:cNvPr id="41" name="Straight Arrow Connector 40">
            <a:extLst>
              <a:ext uri="{FF2B5EF4-FFF2-40B4-BE49-F238E27FC236}">
                <a16:creationId xmlns:a16="http://schemas.microsoft.com/office/drawing/2014/main" id="{7D6CFA6C-4DEB-4DFF-9014-835125DC5F63}"/>
              </a:ext>
            </a:extLst>
          </p:cNvPr>
          <p:cNvCxnSpPr>
            <a:stCxn id="39" idx="0"/>
            <a:endCxn id="11" idx="55"/>
          </p:cNvCxnSpPr>
          <p:nvPr/>
        </p:nvCxnSpPr>
        <p:spPr>
          <a:xfrm flipV="1">
            <a:off x="5357625" y="3875382"/>
            <a:ext cx="437945" cy="69151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46" name="Freeform: Shape 45">
            <a:extLst>
              <a:ext uri="{FF2B5EF4-FFF2-40B4-BE49-F238E27FC236}">
                <a16:creationId xmlns:a16="http://schemas.microsoft.com/office/drawing/2014/main" id="{91E036AE-F922-459D-9424-EE0AAC6689C6}"/>
              </a:ext>
            </a:extLst>
          </p:cNvPr>
          <p:cNvSpPr/>
          <p:nvPr/>
        </p:nvSpPr>
        <p:spPr>
          <a:xfrm>
            <a:off x="9607463" y="5160723"/>
            <a:ext cx="2354893" cy="901874"/>
          </a:xfrm>
          <a:custGeom>
            <a:avLst/>
            <a:gdLst>
              <a:gd name="connsiteX0" fmla="*/ 0 w 2354893"/>
              <a:gd name="connsiteY0" fmla="*/ 901874 h 901874"/>
              <a:gd name="connsiteX1" fmla="*/ 62630 w 2354893"/>
              <a:gd name="connsiteY1" fmla="*/ 864296 h 901874"/>
              <a:gd name="connsiteX2" fmla="*/ 137786 w 2354893"/>
              <a:gd name="connsiteY2" fmla="*/ 839244 h 901874"/>
              <a:gd name="connsiteX3" fmla="*/ 200416 w 2354893"/>
              <a:gd name="connsiteY3" fmla="*/ 801666 h 901874"/>
              <a:gd name="connsiteX4" fmla="*/ 338203 w 2354893"/>
              <a:gd name="connsiteY4" fmla="*/ 764088 h 901874"/>
              <a:gd name="connsiteX5" fmla="*/ 388307 w 2354893"/>
              <a:gd name="connsiteY5" fmla="*/ 739036 h 901874"/>
              <a:gd name="connsiteX6" fmla="*/ 425885 w 2354893"/>
              <a:gd name="connsiteY6" fmla="*/ 726510 h 901874"/>
              <a:gd name="connsiteX7" fmla="*/ 463463 w 2354893"/>
              <a:gd name="connsiteY7" fmla="*/ 701458 h 901874"/>
              <a:gd name="connsiteX8" fmla="*/ 513567 w 2354893"/>
              <a:gd name="connsiteY8" fmla="*/ 688932 h 901874"/>
              <a:gd name="connsiteX9" fmla="*/ 563671 w 2354893"/>
              <a:gd name="connsiteY9" fmla="*/ 663880 h 901874"/>
              <a:gd name="connsiteX10" fmla="*/ 601249 w 2354893"/>
              <a:gd name="connsiteY10" fmla="*/ 638828 h 901874"/>
              <a:gd name="connsiteX11" fmla="*/ 651353 w 2354893"/>
              <a:gd name="connsiteY11" fmla="*/ 626302 h 901874"/>
              <a:gd name="connsiteX12" fmla="*/ 751562 w 2354893"/>
              <a:gd name="connsiteY12" fmla="*/ 588724 h 901874"/>
              <a:gd name="connsiteX13" fmla="*/ 864296 w 2354893"/>
              <a:gd name="connsiteY13" fmla="*/ 538619 h 901874"/>
              <a:gd name="connsiteX14" fmla="*/ 926926 w 2354893"/>
              <a:gd name="connsiteY14" fmla="*/ 513567 h 901874"/>
              <a:gd name="connsiteX15" fmla="*/ 1027134 w 2354893"/>
              <a:gd name="connsiteY15" fmla="*/ 501041 h 901874"/>
              <a:gd name="connsiteX16" fmla="*/ 1114816 w 2354893"/>
              <a:gd name="connsiteY16" fmla="*/ 463463 h 901874"/>
              <a:gd name="connsiteX17" fmla="*/ 1427967 w 2354893"/>
              <a:gd name="connsiteY17" fmla="*/ 425885 h 901874"/>
              <a:gd name="connsiteX18" fmla="*/ 1615858 w 2354893"/>
              <a:gd name="connsiteY18" fmla="*/ 388307 h 901874"/>
              <a:gd name="connsiteX19" fmla="*/ 1791222 w 2354893"/>
              <a:gd name="connsiteY19" fmla="*/ 363255 h 901874"/>
              <a:gd name="connsiteX20" fmla="*/ 1878904 w 2354893"/>
              <a:gd name="connsiteY20" fmla="*/ 300625 h 901874"/>
              <a:gd name="connsiteX21" fmla="*/ 1954060 w 2354893"/>
              <a:gd name="connsiteY21" fmla="*/ 250521 h 901874"/>
              <a:gd name="connsiteX22" fmla="*/ 2116899 w 2354893"/>
              <a:gd name="connsiteY22" fmla="*/ 212943 h 901874"/>
              <a:gd name="connsiteX23" fmla="*/ 2179529 w 2354893"/>
              <a:gd name="connsiteY23" fmla="*/ 200417 h 901874"/>
              <a:gd name="connsiteX24" fmla="*/ 2217107 w 2354893"/>
              <a:gd name="connsiteY24" fmla="*/ 187891 h 901874"/>
              <a:gd name="connsiteX25" fmla="*/ 2292263 w 2354893"/>
              <a:gd name="connsiteY25" fmla="*/ 87682 h 901874"/>
              <a:gd name="connsiteX26" fmla="*/ 2304789 w 2354893"/>
              <a:gd name="connsiteY26" fmla="*/ 50104 h 901874"/>
              <a:gd name="connsiteX27" fmla="*/ 2354893 w 2354893"/>
              <a:gd name="connsiteY27" fmla="*/ 0 h 901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54893" h="901874">
                <a:moveTo>
                  <a:pt x="0" y="901874"/>
                </a:moveTo>
                <a:cubicBezTo>
                  <a:pt x="20877" y="889348"/>
                  <a:pt x="40466" y="874371"/>
                  <a:pt x="62630" y="864296"/>
                </a:cubicBezTo>
                <a:cubicBezTo>
                  <a:pt x="86670" y="853369"/>
                  <a:pt x="115142" y="852830"/>
                  <a:pt x="137786" y="839244"/>
                </a:cubicBezTo>
                <a:cubicBezTo>
                  <a:pt x="158663" y="826718"/>
                  <a:pt x="177693" y="810406"/>
                  <a:pt x="200416" y="801666"/>
                </a:cubicBezTo>
                <a:cubicBezTo>
                  <a:pt x="262686" y="777716"/>
                  <a:pt x="287422" y="785851"/>
                  <a:pt x="338203" y="764088"/>
                </a:cubicBezTo>
                <a:cubicBezTo>
                  <a:pt x="355366" y="756732"/>
                  <a:pt x="371144" y="746392"/>
                  <a:pt x="388307" y="739036"/>
                </a:cubicBezTo>
                <a:cubicBezTo>
                  <a:pt x="400443" y="733835"/>
                  <a:pt x="414075" y="732415"/>
                  <a:pt x="425885" y="726510"/>
                </a:cubicBezTo>
                <a:cubicBezTo>
                  <a:pt x="439350" y="719777"/>
                  <a:pt x="449626" y="707388"/>
                  <a:pt x="463463" y="701458"/>
                </a:cubicBezTo>
                <a:cubicBezTo>
                  <a:pt x="479286" y="694677"/>
                  <a:pt x="497448" y="694977"/>
                  <a:pt x="513567" y="688932"/>
                </a:cubicBezTo>
                <a:cubicBezTo>
                  <a:pt x="531051" y="682376"/>
                  <a:pt x="547459" y="673144"/>
                  <a:pt x="563671" y="663880"/>
                </a:cubicBezTo>
                <a:cubicBezTo>
                  <a:pt x="576742" y="656411"/>
                  <a:pt x="587412" y="644758"/>
                  <a:pt x="601249" y="638828"/>
                </a:cubicBezTo>
                <a:cubicBezTo>
                  <a:pt x="617072" y="632047"/>
                  <a:pt x="635234" y="632347"/>
                  <a:pt x="651353" y="626302"/>
                </a:cubicBezTo>
                <a:cubicBezTo>
                  <a:pt x="782358" y="577176"/>
                  <a:pt x="622954" y="620876"/>
                  <a:pt x="751562" y="588724"/>
                </a:cubicBezTo>
                <a:cubicBezTo>
                  <a:pt x="823856" y="540528"/>
                  <a:pt x="752503" y="583336"/>
                  <a:pt x="864296" y="538619"/>
                </a:cubicBezTo>
                <a:cubicBezTo>
                  <a:pt x="885173" y="530268"/>
                  <a:pt x="905017" y="518623"/>
                  <a:pt x="926926" y="513567"/>
                </a:cubicBezTo>
                <a:cubicBezTo>
                  <a:pt x="959727" y="505998"/>
                  <a:pt x="993731" y="505216"/>
                  <a:pt x="1027134" y="501041"/>
                </a:cubicBezTo>
                <a:cubicBezTo>
                  <a:pt x="1056361" y="488515"/>
                  <a:pt x="1083882" y="470828"/>
                  <a:pt x="1114816" y="463463"/>
                </a:cubicBezTo>
                <a:cubicBezTo>
                  <a:pt x="1192822" y="444890"/>
                  <a:pt x="1343071" y="433603"/>
                  <a:pt x="1427967" y="425885"/>
                </a:cubicBezTo>
                <a:cubicBezTo>
                  <a:pt x="1548237" y="385795"/>
                  <a:pt x="1463641" y="408161"/>
                  <a:pt x="1615858" y="388307"/>
                </a:cubicBezTo>
                <a:cubicBezTo>
                  <a:pt x="1674410" y="380670"/>
                  <a:pt x="1791222" y="363255"/>
                  <a:pt x="1791222" y="363255"/>
                </a:cubicBezTo>
                <a:cubicBezTo>
                  <a:pt x="1913393" y="281808"/>
                  <a:pt x="1723535" y="409383"/>
                  <a:pt x="1878904" y="300625"/>
                </a:cubicBezTo>
                <a:cubicBezTo>
                  <a:pt x="1903570" y="283359"/>
                  <a:pt x="1925496" y="260042"/>
                  <a:pt x="1954060" y="250521"/>
                </a:cubicBezTo>
                <a:cubicBezTo>
                  <a:pt x="2032034" y="224530"/>
                  <a:pt x="1978690" y="240585"/>
                  <a:pt x="2116899" y="212943"/>
                </a:cubicBezTo>
                <a:cubicBezTo>
                  <a:pt x="2137776" y="208768"/>
                  <a:pt x="2159331" y="207150"/>
                  <a:pt x="2179529" y="200417"/>
                </a:cubicBezTo>
                <a:lnTo>
                  <a:pt x="2217107" y="187891"/>
                </a:lnTo>
                <a:cubicBezTo>
                  <a:pt x="2273762" y="102909"/>
                  <a:pt x="2245921" y="134026"/>
                  <a:pt x="2292263" y="87682"/>
                </a:cubicBezTo>
                <a:cubicBezTo>
                  <a:pt x="2296438" y="75156"/>
                  <a:pt x="2296541" y="60414"/>
                  <a:pt x="2304789" y="50104"/>
                </a:cubicBezTo>
                <a:cubicBezTo>
                  <a:pt x="2385405" y="-50666"/>
                  <a:pt x="2313761" y="82263"/>
                  <a:pt x="2354893" y="0"/>
                </a:cubicBezTo>
              </a:path>
            </a:pathLst>
          </a:cu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Arrow: Up 46">
            <a:extLst>
              <a:ext uri="{FF2B5EF4-FFF2-40B4-BE49-F238E27FC236}">
                <a16:creationId xmlns:a16="http://schemas.microsoft.com/office/drawing/2014/main" id="{EBF3D631-8DE2-4821-B656-3696C5B4F89C}"/>
              </a:ext>
            </a:extLst>
          </p:cNvPr>
          <p:cNvSpPr/>
          <p:nvPr/>
        </p:nvSpPr>
        <p:spPr>
          <a:xfrm>
            <a:off x="10455826" y="4011603"/>
            <a:ext cx="392030" cy="1581750"/>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8" name="Diagonal Stripe 47">
            <a:extLst>
              <a:ext uri="{FF2B5EF4-FFF2-40B4-BE49-F238E27FC236}">
                <a16:creationId xmlns:a16="http://schemas.microsoft.com/office/drawing/2014/main" id="{FFFDD2BF-BF9F-4DC4-B351-88DA30C93AAA}"/>
              </a:ext>
            </a:extLst>
          </p:cNvPr>
          <p:cNvSpPr/>
          <p:nvPr/>
        </p:nvSpPr>
        <p:spPr>
          <a:xfrm rot="3007338">
            <a:off x="10468921" y="3907762"/>
            <a:ext cx="387803" cy="433489"/>
          </a:xfrm>
          <a:prstGeom prst="diagStrip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139815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5B64-B029-4336-BDFA-654D7E2DCEE2}"/>
              </a:ext>
            </a:extLst>
          </p:cNvPr>
          <p:cNvSpPr>
            <a:spLocks noGrp="1"/>
          </p:cNvSpPr>
          <p:nvPr>
            <p:ph type="title"/>
          </p:nvPr>
        </p:nvSpPr>
        <p:spPr>
          <a:xfrm>
            <a:off x="713984" y="0"/>
            <a:ext cx="10515600" cy="1325563"/>
          </a:xfrm>
        </p:spPr>
        <p:txBody>
          <a:bodyPr/>
          <a:lstStyle/>
          <a:p>
            <a:r>
              <a:rPr lang="en-IN" b="1" dirty="0">
                <a:latin typeface="Times New Roman" panose="02020603050405020304" pitchFamily="18" charset="0"/>
                <a:cs typeface="Times New Roman" panose="02020603050405020304" pitchFamily="18" charset="0"/>
              </a:rPr>
              <a:t>CONCLUSION</a:t>
            </a:r>
          </a:p>
        </p:txBody>
      </p:sp>
      <p:pic>
        <p:nvPicPr>
          <p:cNvPr id="4" name="Picture 3">
            <a:extLst>
              <a:ext uri="{FF2B5EF4-FFF2-40B4-BE49-F238E27FC236}">
                <a16:creationId xmlns:a16="http://schemas.microsoft.com/office/drawing/2014/main" id="{D0E885D1-3A0A-4F3F-B2B4-74DB2C2BE5AB}"/>
              </a:ext>
            </a:extLst>
          </p:cNvPr>
          <p:cNvPicPr>
            <a:picLocks noChangeAspect="1"/>
          </p:cNvPicPr>
          <p:nvPr/>
        </p:nvPicPr>
        <p:blipFill>
          <a:blip r:embed="rId2"/>
          <a:stretch>
            <a:fillRect/>
          </a:stretch>
        </p:blipFill>
        <p:spPr>
          <a:xfrm>
            <a:off x="501041" y="4183402"/>
            <a:ext cx="4321480" cy="2399025"/>
          </a:xfrm>
          <a:prstGeom prst="rect">
            <a:avLst/>
          </a:prstGeom>
        </p:spPr>
      </p:pic>
      <p:sp>
        <p:nvSpPr>
          <p:cNvPr id="3" name="Content Placeholder 2">
            <a:extLst>
              <a:ext uri="{FF2B5EF4-FFF2-40B4-BE49-F238E27FC236}">
                <a16:creationId xmlns:a16="http://schemas.microsoft.com/office/drawing/2014/main" id="{8FC25368-805E-4DAA-98E9-48794EE9871B}"/>
              </a:ext>
            </a:extLst>
          </p:cNvPr>
          <p:cNvSpPr>
            <a:spLocks noGrp="1"/>
          </p:cNvSpPr>
          <p:nvPr>
            <p:ph idx="1"/>
          </p:nvPr>
        </p:nvSpPr>
        <p:spPr>
          <a:xfrm>
            <a:off x="713984" y="1117579"/>
            <a:ext cx="10515600" cy="4351338"/>
          </a:xfrm>
        </p:spPr>
        <p:txBody>
          <a:bodyPr/>
          <a:lstStyle/>
          <a:p>
            <a:r>
              <a:rPr lang="en-US" dirty="0"/>
              <a:t>By taking an ocean current interactive area, for that the relationship between global warming to glacier melting is studied using the geospatial techniques (QGIS).</a:t>
            </a:r>
          </a:p>
          <a:p>
            <a:r>
              <a:rPr lang="en-US" dirty="0"/>
              <a:t>From the small area an impact of large which is maximum 3 ft of shore had been melted in the recent 20 years.</a:t>
            </a:r>
          </a:p>
          <a:p>
            <a:r>
              <a:rPr lang="en-US" dirty="0"/>
              <a:t>We also suggested one important method to reduce the intensity of increase in global temperature</a:t>
            </a:r>
            <a:r>
              <a:rPr lang="en-IN" dirty="0"/>
              <a:t>.</a:t>
            </a:r>
            <a:endParaRPr lang="en-US" dirty="0"/>
          </a:p>
        </p:txBody>
      </p:sp>
      <p:pic>
        <p:nvPicPr>
          <p:cNvPr id="6" name="Picture 5">
            <a:extLst>
              <a:ext uri="{FF2B5EF4-FFF2-40B4-BE49-F238E27FC236}">
                <a16:creationId xmlns:a16="http://schemas.microsoft.com/office/drawing/2014/main" id="{A1987378-43B3-47E4-801A-4DFFA5A106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1321" y="4172166"/>
            <a:ext cx="3908120" cy="2410261"/>
          </a:xfrm>
          <a:prstGeom prst="rect">
            <a:avLst/>
          </a:prstGeom>
        </p:spPr>
      </p:pic>
      <p:cxnSp>
        <p:nvCxnSpPr>
          <p:cNvPr id="8" name="Straight Arrow Connector 7">
            <a:extLst>
              <a:ext uri="{FF2B5EF4-FFF2-40B4-BE49-F238E27FC236}">
                <a16:creationId xmlns:a16="http://schemas.microsoft.com/office/drawing/2014/main" id="{ECD04454-A507-4676-8A65-C59A4AE7232C}"/>
              </a:ext>
            </a:extLst>
          </p:cNvPr>
          <p:cNvCxnSpPr/>
          <p:nvPr/>
        </p:nvCxnSpPr>
        <p:spPr>
          <a:xfrm>
            <a:off x="5047989" y="5260932"/>
            <a:ext cx="1440493"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1080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FFB2C4-83B3-401B-BB51-E4D1A6794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47" y="187890"/>
            <a:ext cx="11632506" cy="6526061"/>
          </a:xfrm>
          <a:prstGeom prst="rect">
            <a:avLst/>
          </a:prstGeom>
        </p:spPr>
      </p:pic>
      <p:sp>
        <p:nvSpPr>
          <p:cNvPr id="2" name="Title 1">
            <a:extLst>
              <a:ext uri="{FF2B5EF4-FFF2-40B4-BE49-F238E27FC236}">
                <a16:creationId xmlns:a16="http://schemas.microsoft.com/office/drawing/2014/main" id="{0F1DC0AD-3718-4F09-88DC-FD70B5357AB8}"/>
              </a:ext>
            </a:extLst>
          </p:cNvPr>
          <p:cNvSpPr>
            <a:spLocks noGrp="1"/>
          </p:cNvSpPr>
          <p:nvPr>
            <p:ph type="title"/>
          </p:nvPr>
        </p:nvSpPr>
        <p:spPr>
          <a:xfrm>
            <a:off x="1276611" y="1141738"/>
            <a:ext cx="10515600" cy="1325563"/>
          </a:xfrm>
        </p:spPr>
        <p:txBody>
          <a:bodyPr/>
          <a:lstStyle/>
          <a:p>
            <a:r>
              <a:rPr lang="en-US" dirty="0">
                <a:solidFill>
                  <a:schemeClr val="bg1"/>
                </a:solidFill>
                <a:effectLst>
                  <a:glow rad="101600">
                    <a:schemeClr val="accent5">
                      <a:satMod val="175000"/>
                      <a:alpha val="65000"/>
                    </a:schemeClr>
                  </a:glow>
                </a:effectLst>
              </a:rPr>
              <a:t>Thank you for the FOSS4G Korea.</a:t>
            </a:r>
            <a:endParaRPr lang="en-IN" dirty="0">
              <a:solidFill>
                <a:schemeClr val="bg1"/>
              </a:solidFill>
              <a:effectLst>
                <a:glow rad="101600">
                  <a:schemeClr val="accent5">
                    <a:satMod val="175000"/>
                    <a:alpha val="65000"/>
                  </a:schemeClr>
                </a:glow>
              </a:effectLst>
            </a:endParaRPr>
          </a:p>
        </p:txBody>
      </p:sp>
      <p:sp>
        <p:nvSpPr>
          <p:cNvPr id="3" name="Content Placeholder 2">
            <a:extLst>
              <a:ext uri="{FF2B5EF4-FFF2-40B4-BE49-F238E27FC236}">
                <a16:creationId xmlns:a16="http://schemas.microsoft.com/office/drawing/2014/main" id="{1B34ADE0-97C4-4698-B1B8-15C2F90F186D}"/>
              </a:ext>
            </a:extLst>
          </p:cNvPr>
          <p:cNvSpPr>
            <a:spLocks noGrp="1"/>
          </p:cNvSpPr>
          <p:nvPr>
            <p:ph idx="1"/>
          </p:nvPr>
        </p:nvSpPr>
        <p:spPr>
          <a:xfrm>
            <a:off x="367429" y="4390700"/>
            <a:ext cx="10911214" cy="2055900"/>
          </a:xfrm>
        </p:spPr>
        <p:txBody>
          <a:bodyPr>
            <a:noAutofit/>
          </a:bodyPr>
          <a:lstStyle/>
          <a:p>
            <a:pPr marL="0" indent="0">
              <a:buNone/>
            </a:pPr>
            <a:r>
              <a:rPr lang="en-US" sz="1100" b="1" dirty="0">
                <a:solidFill>
                  <a:schemeClr val="bg1"/>
                </a:solidFill>
              </a:rPr>
              <a:t>Reference:</a:t>
            </a:r>
          </a:p>
          <a:p>
            <a:r>
              <a:rPr lang="en-US" sz="1050" dirty="0">
                <a:solidFill>
                  <a:schemeClr val="bg1"/>
                </a:solidFill>
              </a:rPr>
              <a:t>https://worldoceanreview.com/wp-content/downloads/wor1/WOR1_en_chapter_1.pdf</a:t>
            </a:r>
          </a:p>
          <a:p>
            <a:r>
              <a:rPr lang="en-US" sz="1050" dirty="0">
                <a:solidFill>
                  <a:schemeClr val="bg1"/>
                </a:solidFill>
              </a:rPr>
              <a:t>Sweet W. V., J. Park, J.J. Marra, C. Zervas and S. Gill (2014). Sea level rise and nuisance flood frequency changes around the U.S. NOAA Technical Report NOS CO-OPS 73, 53p. [Online: https://tidesandcurrents.noaa.gov/publications/NOAA_Technical_Report_NOS_COOPS_073.pdf]</a:t>
            </a:r>
          </a:p>
          <a:p>
            <a:r>
              <a:rPr lang="en-US" sz="1050" dirty="0">
                <a:solidFill>
                  <a:schemeClr val="bg1"/>
                </a:solidFill>
              </a:rPr>
              <a:t>Church, J. A., and White, N. J. (2011). Sea-Level Rise from the Late 19th to the Early 21st Century. Surveys in Geophysics, 32(4-5), 585–602. http://doi.org/10.1007/s10712-011-9119-1</a:t>
            </a:r>
          </a:p>
          <a:p>
            <a:r>
              <a:rPr lang="en-US" sz="1050" dirty="0">
                <a:solidFill>
                  <a:schemeClr val="bg1"/>
                </a:solidFill>
              </a:rPr>
              <a:t>https://sealevelrise.org/states/new-york/</a:t>
            </a:r>
          </a:p>
          <a:p>
            <a:r>
              <a:rPr lang="en-US" sz="1050" dirty="0">
                <a:solidFill>
                  <a:schemeClr val="bg1"/>
                </a:solidFill>
              </a:rPr>
              <a:t>https://tidesandcurrents.noaa.gov/sltrends/sltrends_station.shtml?id=500-091</a:t>
            </a:r>
          </a:p>
          <a:p>
            <a:r>
              <a:rPr lang="en-US" sz="1050" dirty="0">
                <a:solidFill>
                  <a:schemeClr val="bg1"/>
                </a:solidFill>
              </a:rPr>
              <a:t>https://www.Caltech.edu/about/news/comet-inspires-chemistry-making-breatable-oxygen-mars.</a:t>
            </a:r>
          </a:p>
          <a:p>
            <a:pPr marL="0" indent="0">
              <a:buNone/>
            </a:pPr>
            <a:endParaRPr lang="en-IN" sz="1050" dirty="0">
              <a:solidFill>
                <a:schemeClr val="bg1"/>
              </a:solidFill>
            </a:endParaRPr>
          </a:p>
        </p:txBody>
      </p:sp>
    </p:spTree>
    <p:extLst>
      <p:ext uri="{BB962C8B-B14F-4D97-AF65-F5344CB8AC3E}">
        <p14:creationId xmlns:p14="http://schemas.microsoft.com/office/powerpoint/2010/main" val="3752366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669F-61EE-4FCC-B806-E3A8917849E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CONTENT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8997121-2666-4D56-9F31-CEA8FFCDB98E}"/>
              </a:ext>
            </a:extLst>
          </p:cNvPr>
          <p:cNvSpPr>
            <a:spLocks noGrp="1"/>
          </p:cNvSpPr>
          <p:nvPr>
            <p:ph idx="1"/>
          </p:nvPr>
        </p:nvSpPr>
        <p:spPr/>
        <p:txBody>
          <a:bodyPr/>
          <a:lstStyle/>
          <a:p>
            <a:r>
              <a:rPr lang="en-US" dirty="0">
                <a:latin typeface="Baskerville Old Face" panose="02020602080505020303" pitchFamily="18" charset="0"/>
              </a:rPr>
              <a:t>Introduction</a:t>
            </a:r>
          </a:p>
          <a:p>
            <a:r>
              <a:rPr lang="en-US" dirty="0">
                <a:latin typeface="Baskerville Old Face" panose="02020602080505020303" pitchFamily="18" charset="0"/>
              </a:rPr>
              <a:t>Study Area</a:t>
            </a:r>
          </a:p>
          <a:p>
            <a:r>
              <a:rPr lang="en-US" dirty="0">
                <a:latin typeface="Baskerville Old Face" panose="02020602080505020303" pitchFamily="18" charset="0"/>
              </a:rPr>
              <a:t>Methodology</a:t>
            </a:r>
          </a:p>
          <a:p>
            <a:r>
              <a:rPr lang="en-US" dirty="0">
                <a:latin typeface="Baskerville Old Face" panose="02020602080505020303" pitchFamily="18" charset="0"/>
              </a:rPr>
              <a:t>Thematic Maps</a:t>
            </a:r>
          </a:p>
          <a:p>
            <a:r>
              <a:rPr lang="en-US" dirty="0">
                <a:latin typeface="Baskerville Old Face" panose="02020602080505020303" pitchFamily="18" charset="0"/>
              </a:rPr>
              <a:t>Suggesting measures</a:t>
            </a:r>
          </a:p>
          <a:p>
            <a:r>
              <a:rPr lang="en-US" dirty="0">
                <a:latin typeface="Baskerville Old Face" panose="02020602080505020303" pitchFamily="18" charset="0"/>
              </a:rPr>
              <a:t>Conclusion</a:t>
            </a:r>
          </a:p>
          <a:p>
            <a:pPr marL="0" indent="0">
              <a:buNone/>
            </a:pPr>
            <a:endParaRPr lang="en-US" dirty="0">
              <a:latin typeface="Baskerville Old Face" panose="02020602080505020303" pitchFamily="18" charset="0"/>
            </a:endParaRPr>
          </a:p>
        </p:txBody>
      </p:sp>
      <p:pic>
        <p:nvPicPr>
          <p:cNvPr id="4" name="Picture 3">
            <a:extLst>
              <a:ext uri="{FF2B5EF4-FFF2-40B4-BE49-F238E27FC236}">
                <a16:creationId xmlns:a16="http://schemas.microsoft.com/office/drawing/2014/main" id="{B06D870E-1415-4DB0-9F1C-4DB3E96DA44F}"/>
              </a:ext>
            </a:extLst>
          </p:cNvPr>
          <p:cNvPicPr>
            <a:picLocks noChangeAspect="1"/>
          </p:cNvPicPr>
          <p:nvPr/>
        </p:nvPicPr>
        <p:blipFill>
          <a:blip r:embed="rId2"/>
          <a:stretch>
            <a:fillRect/>
          </a:stretch>
        </p:blipFill>
        <p:spPr>
          <a:xfrm>
            <a:off x="6523146" y="681037"/>
            <a:ext cx="4930862" cy="4930862"/>
          </a:xfrm>
          <a:prstGeom prst="rect">
            <a:avLst/>
          </a:prstGeom>
        </p:spPr>
      </p:pic>
    </p:spTree>
    <p:extLst>
      <p:ext uri="{BB962C8B-B14F-4D97-AF65-F5344CB8AC3E}">
        <p14:creationId xmlns:p14="http://schemas.microsoft.com/office/powerpoint/2010/main" val="3556258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E321-2ABB-41A7-98FF-776CC17B3C4A}"/>
              </a:ext>
            </a:extLst>
          </p:cNvPr>
          <p:cNvSpPr>
            <a:spLocks noGrp="1"/>
          </p:cNvSpPr>
          <p:nvPr>
            <p:ph type="title"/>
          </p:nvPr>
        </p:nvSpPr>
        <p:spPr>
          <a:xfrm>
            <a:off x="657639" y="100082"/>
            <a:ext cx="10515600" cy="1325563"/>
          </a:xfrm>
        </p:spPr>
        <p:txBody>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A6AD71-DCF0-4ACA-9AEA-343FD987E83E}"/>
              </a:ext>
            </a:extLst>
          </p:cNvPr>
          <p:cNvSpPr>
            <a:spLocks noGrp="1"/>
          </p:cNvSpPr>
          <p:nvPr>
            <p:ph idx="1"/>
          </p:nvPr>
        </p:nvSpPr>
        <p:spPr>
          <a:xfrm>
            <a:off x="477078" y="1186069"/>
            <a:ext cx="10876722" cy="5314122"/>
          </a:xfrm>
        </p:spPr>
        <p:txBody>
          <a:bodyPr>
            <a:normAutofit/>
          </a:bodyPr>
          <a:lstStyle/>
          <a:p>
            <a:r>
              <a:rPr lang="en-US" dirty="0">
                <a:latin typeface="Garamond" panose="02020404030301010803" pitchFamily="18" charset="0"/>
                <a:cs typeface="Times New Roman" panose="02020603050405020304" pitchFamily="18" charset="0"/>
              </a:rPr>
              <a:t>Nowadays, the sea level rise is a prominent issue faced due to the anthropogenic activities, which leads to the imbalance of oceanic current.</a:t>
            </a:r>
          </a:p>
          <a:p>
            <a:endParaRPr lang="en-US" dirty="0">
              <a:latin typeface="Garamond" panose="02020404030301010803" pitchFamily="18" charset="0"/>
              <a:cs typeface="Times New Roman" panose="02020603050405020304" pitchFamily="18" charset="0"/>
            </a:endParaRPr>
          </a:p>
          <a:p>
            <a:r>
              <a:rPr lang="en-US" dirty="0">
                <a:latin typeface="Garamond" panose="02020404030301010803" pitchFamily="18" charset="0"/>
                <a:cs typeface="Times New Roman" panose="02020603050405020304" pitchFamily="18" charset="0"/>
              </a:rPr>
              <a:t> This affects the life cycle of the marine organisms and the increase in amount of carbon dioxide leads to high sea surface temperature.</a:t>
            </a:r>
          </a:p>
          <a:p>
            <a:endParaRPr lang="en-US" dirty="0">
              <a:latin typeface="Garamond" panose="02020404030301010803" pitchFamily="18" charset="0"/>
              <a:cs typeface="Times New Roman" panose="02020603050405020304" pitchFamily="18" charset="0"/>
            </a:endParaRPr>
          </a:p>
          <a:p>
            <a:r>
              <a:rPr lang="en-US" dirty="0">
                <a:latin typeface="Garamond" panose="02020404030301010803" pitchFamily="18" charset="0"/>
                <a:cs typeface="Times New Roman" panose="02020603050405020304" pitchFamily="18" charset="0"/>
              </a:rPr>
              <a:t> The study proposed the depletion of ice boundary in the Antarctic peninsula. The shoreline change analysis is performed for 1997 and 2020. </a:t>
            </a:r>
          </a:p>
          <a:p>
            <a:endParaRPr lang="en-US" dirty="0">
              <a:latin typeface="Garamond" panose="02020404030301010803" pitchFamily="18" charset="0"/>
              <a:cs typeface="Times New Roman" panose="02020603050405020304" pitchFamily="18" charset="0"/>
            </a:endParaRPr>
          </a:p>
          <a:p>
            <a:r>
              <a:rPr lang="en-US" dirty="0">
                <a:latin typeface="Garamond" panose="02020404030301010803" pitchFamily="18" charset="0"/>
                <a:cs typeface="Times New Roman" panose="02020603050405020304" pitchFamily="18" charset="0"/>
              </a:rPr>
              <a:t>This research also correlated the land surface temperature with the depletion of glacial layer by using the linear regression analysis. </a:t>
            </a:r>
            <a:endParaRPr lang="en-IN" dirty="0">
              <a:latin typeface="Garamond" panose="02020404030301010803"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2081E9D-E5FB-4718-B060-302480876DAF}"/>
              </a:ext>
            </a:extLst>
          </p:cNvPr>
          <p:cNvPicPr>
            <a:picLocks noChangeAspect="1"/>
          </p:cNvPicPr>
          <p:nvPr/>
        </p:nvPicPr>
        <p:blipFill>
          <a:blip r:embed="rId2"/>
          <a:stretch>
            <a:fillRect/>
          </a:stretch>
        </p:blipFill>
        <p:spPr>
          <a:xfrm>
            <a:off x="10605317" y="186947"/>
            <a:ext cx="1135843" cy="1325564"/>
          </a:xfrm>
          <a:prstGeom prst="rect">
            <a:avLst/>
          </a:prstGeom>
        </p:spPr>
      </p:pic>
    </p:spTree>
    <p:extLst>
      <p:ext uri="{BB962C8B-B14F-4D97-AF65-F5344CB8AC3E}">
        <p14:creationId xmlns:p14="http://schemas.microsoft.com/office/powerpoint/2010/main" val="3357548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1F0AA-CF91-465A-AFC6-C90A8240BE05}"/>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STUDY AREA</a:t>
            </a:r>
            <a:endParaRPr lang="en-IN"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FBD822-BBD4-488E-BDE6-76E1A9F32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162" y="4741965"/>
            <a:ext cx="2785996" cy="1750910"/>
          </a:xfrm>
          <a:prstGeom prst="rect">
            <a:avLst/>
          </a:prstGeom>
        </p:spPr>
      </p:pic>
      <p:sp>
        <p:nvSpPr>
          <p:cNvPr id="3" name="Content Placeholder 2">
            <a:extLst>
              <a:ext uri="{FF2B5EF4-FFF2-40B4-BE49-F238E27FC236}">
                <a16:creationId xmlns:a16="http://schemas.microsoft.com/office/drawing/2014/main" id="{A120DF37-138A-4147-B513-60AFDA47BCB5}"/>
              </a:ext>
            </a:extLst>
          </p:cNvPr>
          <p:cNvSpPr>
            <a:spLocks noGrp="1"/>
          </p:cNvSpPr>
          <p:nvPr>
            <p:ph idx="1"/>
          </p:nvPr>
        </p:nvSpPr>
        <p:spPr/>
        <p:txBody>
          <a:bodyPr/>
          <a:lstStyle/>
          <a:p>
            <a:r>
              <a:rPr lang="en-US" dirty="0">
                <a:latin typeface="Garamond" panose="02020404030301010803" pitchFamily="18" charset="0"/>
              </a:rPr>
              <a:t>The study area is in the Western Antarctic – Antarctic peninsula.</a:t>
            </a:r>
          </a:p>
          <a:p>
            <a:r>
              <a:rPr lang="en-US" dirty="0">
                <a:latin typeface="Garamond" panose="02020404030301010803" pitchFamily="18" charset="0"/>
              </a:rPr>
              <a:t>Latitude:-66.819611</a:t>
            </a:r>
          </a:p>
          <a:p>
            <a:r>
              <a:rPr lang="en-US" dirty="0">
                <a:latin typeface="Garamond" panose="02020404030301010803" pitchFamily="18" charset="0"/>
              </a:rPr>
              <a:t>Longitude:-63.638668</a:t>
            </a:r>
          </a:p>
          <a:p>
            <a:r>
              <a:rPr lang="en-US" dirty="0">
                <a:latin typeface="Garamond" panose="02020404030301010803" pitchFamily="18" charset="0"/>
              </a:rPr>
              <a:t>Area:-166500 Km</a:t>
            </a:r>
          </a:p>
          <a:p>
            <a:pPr marL="0" indent="0">
              <a:buNone/>
            </a:pPr>
            <a:r>
              <a:rPr lang="en-US" dirty="0">
                <a:latin typeface="Garamond" panose="02020404030301010803" pitchFamily="18" charset="0"/>
              </a:rPr>
              <a:t>For the study area the nose part of the Antarctic peninsula region is taken in the eastern side is covered Weddell sea where more changes occurs in the area of the land part.</a:t>
            </a:r>
            <a:endParaRPr lang="en-IN" dirty="0">
              <a:latin typeface="Garamond" panose="02020404030301010803" pitchFamily="18" charset="0"/>
            </a:endParaRPr>
          </a:p>
        </p:txBody>
      </p:sp>
      <p:sp>
        <p:nvSpPr>
          <p:cNvPr id="4" name="TextBox 3">
            <a:extLst>
              <a:ext uri="{FF2B5EF4-FFF2-40B4-BE49-F238E27FC236}">
                <a16:creationId xmlns:a16="http://schemas.microsoft.com/office/drawing/2014/main" id="{86C9B316-3F6B-40AF-9D0C-921C2CD7FEF9}"/>
              </a:ext>
            </a:extLst>
          </p:cNvPr>
          <p:cNvSpPr txBox="1"/>
          <p:nvPr/>
        </p:nvSpPr>
        <p:spPr>
          <a:xfrm>
            <a:off x="3543822" y="3244334"/>
            <a:ext cx="639871" cy="369332"/>
          </a:xfrm>
          <a:prstGeom prst="rect">
            <a:avLst/>
          </a:prstGeom>
          <a:noFill/>
        </p:spPr>
        <p:txBody>
          <a:bodyPr wrap="square" rtlCol="0">
            <a:spAutoFit/>
          </a:bodyPr>
          <a:lstStyle/>
          <a:p>
            <a:r>
              <a:rPr lang="en-US" dirty="0"/>
              <a:t>2</a:t>
            </a:r>
            <a:endParaRPr lang="en-IN" dirty="0"/>
          </a:p>
        </p:txBody>
      </p:sp>
    </p:spTree>
    <p:extLst>
      <p:ext uri="{BB962C8B-B14F-4D97-AF65-F5344CB8AC3E}">
        <p14:creationId xmlns:p14="http://schemas.microsoft.com/office/powerpoint/2010/main" val="354477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43ACBC-35EE-42BD-88F8-88AE52703669}"/>
              </a:ext>
            </a:extLst>
          </p:cNvPr>
          <p:cNvPicPr>
            <a:picLocks noChangeAspect="1"/>
          </p:cNvPicPr>
          <p:nvPr/>
        </p:nvPicPr>
        <p:blipFill>
          <a:blip r:embed="rId2"/>
          <a:stretch>
            <a:fillRect/>
          </a:stretch>
        </p:blipFill>
        <p:spPr>
          <a:xfrm>
            <a:off x="0" y="23388"/>
            <a:ext cx="12192000" cy="6811223"/>
          </a:xfrm>
          <a:prstGeom prst="rect">
            <a:avLst/>
          </a:prstGeom>
        </p:spPr>
      </p:pic>
      <p:sp>
        <p:nvSpPr>
          <p:cNvPr id="5" name="Freeform: Shape 4">
            <a:extLst>
              <a:ext uri="{FF2B5EF4-FFF2-40B4-BE49-F238E27FC236}">
                <a16:creationId xmlns:a16="http://schemas.microsoft.com/office/drawing/2014/main" id="{E460314B-8496-4165-A83D-50829ACDC25E}"/>
              </a:ext>
            </a:extLst>
          </p:cNvPr>
          <p:cNvSpPr/>
          <p:nvPr/>
        </p:nvSpPr>
        <p:spPr>
          <a:xfrm>
            <a:off x="0" y="23388"/>
            <a:ext cx="12205252" cy="3193774"/>
          </a:xfrm>
          <a:custGeom>
            <a:avLst/>
            <a:gdLst>
              <a:gd name="connsiteX0" fmla="*/ 0 w 12205252"/>
              <a:gd name="connsiteY0" fmla="*/ 3193774 h 3193774"/>
              <a:gd name="connsiteX1" fmla="*/ 13252 w 12205252"/>
              <a:gd name="connsiteY1" fmla="*/ 0 h 3193774"/>
              <a:gd name="connsiteX2" fmla="*/ 12192000 w 12205252"/>
              <a:gd name="connsiteY2" fmla="*/ 13253 h 3193774"/>
              <a:gd name="connsiteX3" fmla="*/ 12205252 w 12205252"/>
              <a:gd name="connsiteY3" fmla="*/ 3114261 h 3193774"/>
              <a:gd name="connsiteX4" fmla="*/ 12112487 w 12205252"/>
              <a:gd name="connsiteY4" fmla="*/ 2809461 h 3193774"/>
              <a:gd name="connsiteX5" fmla="*/ 11900452 w 12205252"/>
              <a:gd name="connsiteY5" fmla="*/ 2213113 h 3193774"/>
              <a:gd name="connsiteX6" fmla="*/ 11449878 w 12205252"/>
              <a:gd name="connsiteY6" fmla="*/ 1643270 h 3193774"/>
              <a:gd name="connsiteX7" fmla="*/ 10522226 w 12205252"/>
              <a:gd name="connsiteY7" fmla="*/ 927653 h 3193774"/>
              <a:gd name="connsiteX8" fmla="*/ 9448800 w 12205252"/>
              <a:gd name="connsiteY8" fmla="*/ 450574 h 3193774"/>
              <a:gd name="connsiteX9" fmla="*/ 9329530 w 12205252"/>
              <a:gd name="connsiteY9" fmla="*/ 463826 h 3193774"/>
              <a:gd name="connsiteX10" fmla="*/ 2902226 w 12205252"/>
              <a:gd name="connsiteY10" fmla="*/ 450574 h 3193774"/>
              <a:gd name="connsiteX11" fmla="*/ 2504661 w 12205252"/>
              <a:gd name="connsiteY11" fmla="*/ 569844 h 3193774"/>
              <a:gd name="connsiteX12" fmla="*/ 1656522 w 12205252"/>
              <a:gd name="connsiteY12" fmla="*/ 954157 h 3193774"/>
              <a:gd name="connsiteX13" fmla="*/ 742122 w 12205252"/>
              <a:gd name="connsiteY13" fmla="*/ 1722783 h 3193774"/>
              <a:gd name="connsiteX14" fmla="*/ 304800 w 12205252"/>
              <a:gd name="connsiteY14" fmla="*/ 2266122 h 3193774"/>
              <a:gd name="connsiteX15" fmla="*/ 39756 w 12205252"/>
              <a:gd name="connsiteY15" fmla="*/ 3021496 h 3193774"/>
              <a:gd name="connsiteX16" fmla="*/ 0 w 12205252"/>
              <a:gd name="connsiteY16" fmla="*/ 3193774 h 31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5252" h="3193774">
                <a:moveTo>
                  <a:pt x="0" y="3193774"/>
                </a:moveTo>
                <a:cubicBezTo>
                  <a:pt x="4417" y="2129183"/>
                  <a:pt x="8835" y="1064591"/>
                  <a:pt x="13252" y="0"/>
                </a:cubicBezTo>
                <a:lnTo>
                  <a:pt x="12192000" y="13253"/>
                </a:lnTo>
                <a:cubicBezTo>
                  <a:pt x="12196417" y="1046922"/>
                  <a:pt x="12200835" y="2080592"/>
                  <a:pt x="12205252" y="3114261"/>
                </a:cubicBezTo>
                <a:lnTo>
                  <a:pt x="12112487" y="2809461"/>
                </a:lnTo>
                <a:lnTo>
                  <a:pt x="11900452" y="2213113"/>
                </a:lnTo>
                <a:lnTo>
                  <a:pt x="11449878" y="1643270"/>
                </a:lnTo>
                <a:lnTo>
                  <a:pt x="10522226" y="927653"/>
                </a:lnTo>
                <a:lnTo>
                  <a:pt x="9448800" y="450574"/>
                </a:lnTo>
                <a:lnTo>
                  <a:pt x="9329530" y="463826"/>
                </a:lnTo>
                <a:lnTo>
                  <a:pt x="2902226" y="450574"/>
                </a:lnTo>
                <a:lnTo>
                  <a:pt x="2504661" y="569844"/>
                </a:lnTo>
                <a:lnTo>
                  <a:pt x="1656522" y="954157"/>
                </a:lnTo>
                <a:lnTo>
                  <a:pt x="742122" y="1722783"/>
                </a:lnTo>
                <a:lnTo>
                  <a:pt x="304800" y="2266122"/>
                </a:lnTo>
                <a:lnTo>
                  <a:pt x="39756" y="3021496"/>
                </a:lnTo>
                <a:lnTo>
                  <a:pt x="0" y="3193774"/>
                </a:lnTo>
                <a:close/>
              </a:path>
            </a:pathLst>
          </a:custGeom>
          <a:solidFill>
            <a:srgbClr val="B4DCFC"/>
          </a:solidFill>
          <a:ln>
            <a:solidFill>
              <a:srgbClr val="B4D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reeform: Shape 5">
            <a:extLst>
              <a:ext uri="{FF2B5EF4-FFF2-40B4-BE49-F238E27FC236}">
                <a16:creationId xmlns:a16="http://schemas.microsoft.com/office/drawing/2014/main" id="{ACB10D55-D274-4A60-95BC-E29E90F86D8A}"/>
              </a:ext>
            </a:extLst>
          </p:cNvPr>
          <p:cNvSpPr/>
          <p:nvPr/>
        </p:nvSpPr>
        <p:spPr>
          <a:xfrm rot="10800000">
            <a:off x="0" y="3664226"/>
            <a:ext cx="12205252" cy="3193774"/>
          </a:xfrm>
          <a:custGeom>
            <a:avLst/>
            <a:gdLst>
              <a:gd name="connsiteX0" fmla="*/ 0 w 12205252"/>
              <a:gd name="connsiteY0" fmla="*/ 3193774 h 3193774"/>
              <a:gd name="connsiteX1" fmla="*/ 13252 w 12205252"/>
              <a:gd name="connsiteY1" fmla="*/ 0 h 3193774"/>
              <a:gd name="connsiteX2" fmla="*/ 12192000 w 12205252"/>
              <a:gd name="connsiteY2" fmla="*/ 13253 h 3193774"/>
              <a:gd name="connsiteX3" fmla="*/ 12205252 w 12205252"/>
              <a:gd name="connsiteY3" fmla="*/ 3114261 h 3193774"/>
              <a:gd name="connsiteX4" fmla="*/ 12112487 w 12205252"/>
              <a:gd name="connsiteY4" fmla="*/ 2809461 h 3193774"/>
              <a:gd name="connsiteX5" fmla="*/ 11900452 w 12205252"/>
              <a:gd name="connsiteY5" fmla="*/ 2213113 h 3193774"/>
              <a:gd name="connsiteX6" fmla="*/ 11449878 w 12205252"/>
              <a:gd name="connsiteY6" fmla="*/ 1643270 h 3193774"/>
              <a:gd name="connsiteX7" fmla="*/ 10522226 w 12205252"/>
              <a:gd name="connsiteY7" fmla="*/ 927653 h 3193774"/>
              <a:gd name="connsiteX8" fmla="*/ 9448800 w 12205252"/>
              <a:gd name="connsiteY8" fmla="*/ 450574 h 3193774"/>
              <a:gd name="connsiteX9" fmla="*/ 9329530 w 12205252"/>
              <a:gd name="connsiteY9" fmla="*/ 463826 h 3193774"/>
              <a:gd name="connsiteX10" fmla="*/ 2902226 w 12205252"/>
              <a:gd name="connsiteY10" fmla="*/ 450574 h 3193774"/>
              <a:gd name="connsiteX11" fmla="*/ 2504661 w 12205252"/>
              <a:gd name="connsiteY11" fmla="*/ 569844 h 3193774"/>
              <a:gd name="connsiteX12" fmla="*/ 1656522 w 12205252"/>
              <a:gd name="connsiteY12" fmla="*/ 954157 h 3193774"/>
              <a:gd name="connsiteX13" fmla="*/ 742122 w 12205252"/>
              <a:gd name="connsiteY13" fmla="*/ 1722783 h 3193774"/>
              <a:gd name="connsiteX14" fmla="*/ 304800 w 12205252"/>
              <a:gd name="connsiteY14" fmla="*/ 2266122 h 3193774"/>
              <a:gd name="connsiteX15" fmla="*/ 39756 w 12205252"/>
              <a:gd name="connsiteY15" fmla="*/ 3021496 h 3193774"/>
              <a:gd name="connsiteX16" fmla="*/ 0 w 12205252"/>
              <a:gd name="connsiteY16" fmla="*/ 3193774 h 31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5252" h="3193774">
                <a:moveTo>
                  <a:pt x="0" y="3193774"/>
                </a:moveTo>
                <a:cubicBezTo>
                  <a:pt x="4417" y="2129183"/>
                  <a:pt x="8835" y="1064591"/>
                  <a:pt x="13252" y="0"/>
                </a:cubicBezTo>
                <a:lnTo>
                  <a:pt x="12192000" y="13253"/>
                </a:lnTo>
                <a:cubicBezTo>
                  <a:pt x="12196417" y="1046922"/>
                  <a:pt x="12200835" y="2080592"/>
                  <a:pt x="12205252" y="3114261"/>
                </a:cubicBezTo>
                <a:lnTo>
                  <a:pt x="12112487" y="2809461"/>
                </a:lnTo>
                <a:lnTo>
                  <a:pt x="11900452" y="2213113"/>
                </a:lnTo>
                <a:lnTo>
                  <a:pt x="11449878" y="1643270"/>
                </a:lnTo>
                <a:lnTo>
                  <a:pt x="10522226" y="927653"/>
                </a:lnTo>
                <a:lnTo>
                  <a:pt x="9448800" y="450574"/>
                </a:lnTo>
                <a:lnTo>
                  <a:pt x="9329530" y="463826"/>
                </a:lnTo>
                <a:lnTo>
                  <a:pt x="2902226" y="450574"/>
                </a:lnTo>
                <a:lnTo>
                  <a:pt x="2504661" y="569844"/>
                </a:lnTo>
                <a:lnTo>
                  <a:pt x="1656522" y="954157"/>
                </a:lnTo>
                <a:lnTo>
                  <a:pt x="742122" y="1722783"/>
                </a:lnTo>
                <a:lnTo>
                  <a:pt x="304800" y="2266122"/>
                </a:lnTo>
                <a:lnTo>
                  <a:pt x="39756" y="3021496"/>
                </a:lnTo>
                <a:lnTo>
                  <a:pt x="0" y="3193774"/>
                </a:lnTo>
                <a:close/>
              </a:path>
            </a:pathLst>
          </a:custGeom>
          <a:solidFill>
            <a:srgbClr val="B4DCFC"/>
          </a:solidFill>
          <a:ln>
            <a:solidFill>
              <a:srgbClr val="B4D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733554C-113D-4C72-B465-0772444ABD1C}"/>
              </a:ext>
            </a:extLst>
          </p:cNvPr>
          <p:cNvSpPr/>
          <p:nvPr/>
        </p:nvSpPr>
        <p:spPr>
          <a:xfrm>
            <a:off x="0" y="2425148"/>
            <a:ext cx="106017" cy="1417982"/>
          </a:xfrm>
          <a:prstGeom prst="rect">
            <a:avLst/>
          </a:prstGeom>
          <a:solidFill>
            <a:srgbClr val="B4DCFC"/>
          </a:solidFill>
          <a:ln>
            <a:solidFill>
              <a:srgbClr val="B4D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01AF6CCF-D82F-4D41-A654-9136344AC9E2}"/>
              </a:ext>
            </a:extLst>
          </p:cNvPr>
          <p:cNvSpPr/>
          <p:nvPr/>
        </p:nvSpPr>
        <p:spPr>
          <a:xfrm>
            <a:off x="251791" y="1620275"/>
            <a:ext cx="304800" cy="1162682"/>
          </a:xfrm>
          <a:prstGeom prst="rect">
            <a:avLst/>
          </a:prstGeom>
          <a:solidFill>
            <a:srgbClr val="B4DCFC"/>
          </a:solidFill>
          <a:ln>
            <a:solidFill>
              <a:srgbClr val="B4D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6C910EC-6FB9-4C72-9896-566E3289B968}"/>
              </a:ext>
            </a:extLst>
          </p:cNvPr>
          <p:cNvSpPr/>
          <p:nvPr/>
        </p:nvSpPr>
        <p:spPr>
          <a:xfrm>
            <a:off x="2895600" y="99784"/>
            <a:ext cx="6606210" cy="430303"/>
          </a:xfrm>
          <a:prstGeom prst="rect">
            <a:avLst/>
          </a:prstGeom>
          <a:solidFill>
            <a:srgbClr val="B4DCFC"/>
          </a:solidFill>
          <a:ln>
            <a:solidFill>
              <a:srgbClr val="B4D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8826F6E-31CC-4292-8762-AE482D7BFAAC}"/>
              </a:ext>
            </a:extLst>
          </p:cNvPr>
          <p:cNvSpPr/>
          <p:nvPr/>
        </p:nvSpPr>
        <p:spPr>
          <a:xfrm rot="3788741">
            <a:off x="1673866" y="-110926"/>
            <a:ext cx="543339" cy="1367152"/>
          </a:xfrm>
          <a:prstGeom prst="rect">
            <a:avLst/>
          </a:prstGeom>
          <a:solidFill>
            <a:srgbClr val="B4DCFC"/>
          </a:solidFill>
          <a:ln>
            <a:solidFill>
              <a:srgbClr val="B4D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Freeform: Shape 10">
            <a:extLst>
              <a:ext uri="{FF2B5EF4-FFF2-40B4-BE49-F238E27FC236}">
                <a16:creationId xmlns:a16="http://schemas.microsoft.com/office/drawing/2014/main" id="{1C331FA5-B7B1-4679-A252-DF32BB8EB713}"/>
              </a:ext>
            </a:extLst>
          </p:cNvPr>
          <p:cNvSpPr/>
          <p:nvPr/>
        </p:nvSpPr>
        <p:spPr>
          <a:xfrm>
            <a:off x="9303026" y="304800"/>
            <a:ext cx="2915478" cy="3246783"/>
          </a:xfrm>
          <a:custGeom>
            <a:avLst/>
            <a:gdLst>
              <a:gd name="connsiteX0" fmla="*/ 304800 w 2915478"/>
              <a:gd name="connsiteY0" fmla="*/ 0 h 3246783"/>
              <a:gd name="connsiteX1" fmla="*/ 0 w 2915478"/>
              <a:gd name="connsiteY1" fmla="*/ 145774 h 3246783"/>
              <a:gd name="connsiteX2" fmla="*/ 251791 w 2915478"/>
              <a:gd name="connsiteY2" fmla="*/ 331304 h 3246783"/>
              <a:gd name="connsiteX3" fmla="*/ 861391 w 2915478"/>
              <a:gd name="connsiteY3" fmla="*/ 543339 h 3246783"/>
              <a:gd name="connsiteX4" fmla="*/ 1404731 w 2915478"/>
              <a:gd name="connsiteY4" fmla="*/ 821635 h 3246783"/>
              <a:gd name="connsiteX5" fmla="*/ 1828800 w 2915478"/>
              <a:gd name="connsiteY5" fmla="*/ 1245704 h 3246783"/>
              <a:gd name="connsiteX6" fmla="*/ 2385391 w 2915478"/>
              <a:gd name="connsiteY6" fmla="*/ 1722783 h 3246783"/>
              <a:gd name="connsiteX7" fmla="*/ 2703444 w 2915478"/>
              <a:gd name="connsiteY7" fmla="*/ 2623930 h 3246783"/>
              <a:gd name="connsiteX8" fmla="*/ 2849217 w 2915478"/>
              <a:gd name="connsiteY8" fmla="*/ 3246783 h 3246783"/>
              <a:gd name="connsiteX9" fmla="*/ 2915478 w 2915478"/>
              <a:gd name="connsiteY9" fmla="*/ 2994991 h 3246783"/>
              <a:gd name="connsiteX10" fmla="*/ 2835965 w 2915478"/>
              <a:gd name="connsiteY10" fmla="*/ 2279374 h 3246783"/>
              <a:gd name="connsiteX11" fmla="*/ 2676939 w 2915478"/>
              <a:gd name="connsiteY11" fmla="*/ 1696278 h 3246783"/>
              <a:gd name="connsiteX12" fmla="*/ 2319131 w 2915478"/>
              <a:gd name="connsiteY12" fmla="*/ 1205948 h 3246783"/>
              <a:gd name="connsiteX13" fmla="*/ 1881809 w 2915478"/>
              <a:gd name="connsiteY13" fmla="*/ 742122 h 3246783"/>
              <a:gd name="connsiteX14" fmla="*/ 1378226 w 2915478"/>
              <a:gd name="connsiteY14" fmla="*/ 450574 h 3246783"/>
              <a:gd name="connsiteX15" fmla="*/ 914400 w 2915478"/>
              <a:gd name="connsiteY15" fmla="*/ 384313 h 3246783"/>
              <a:gd name="connsiteX16" fmla="*/ 344557 w 2915478"/>
              <a:gd name="connsiteY16" fmla="*/ 92765 h 3246783"/>
              <a:gd name="connsiteX17" fmla="*/ 304800 w 2915478"/>
              <a:gd name="connsiteY17" fmla="*/ 0 h 324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15478" h="3246783">
                <a:moveTo>
                  <a:pt x="304800" y="0"/>
                </a:moveTo>
                <a:lnTo>
                  <a:pt x="0" y="145774"/>
                </a:lnTo>
                <a:lnTo>
                  <a:pt x="251791" y="331304"/>
                </a:lnTo>
                <a:lnTo>
                  <a:pt x="861391" y="543339"/>
                </a:lnTo>
                <a:lnTo>
                  <a:pt x="1404731" y="821635"/>
                </a:lnTo>
                <a:lnTo>
                  <a:pt x="1828800" y="1245704"/>
                </a:lnTo>
                <a:lnTo>
                  <a:pt x="2385391" y="1722783"/>
                </a:lnTo>
                <a:lnTo>
                  <a:pt x="2703444" y="2623930"/>
                </a:lnTo>
                <a:lnTo>
                  <a:pt x="2849217" y="3246783"/>
                </a:lnTo>
                <a:lnTo>
                  <a:pt x="2915478" y="2994991"/>
                </a:lnTo>
                <a:lnTo>
                  <a:pt x="2835965" y="2279374"/>
                </a:lnTo>
                <a:lnTo>
                  <a:pt x="2676939" y="1696278"/>
                </a:lnTo>
                <a:lnTo>
                  <a:pt x="2319131" y="1205948"/>
                </a:lnTo>
                <a:lnTo>
                  <a:pt x="1881809" y="742122"/>
                </a:lnTo>
                <a:lnTo>
                  <a:pt x="1378226" y="450574"/>
                </a:lnTo>
                <a:lnTo>
                  <a:pt x="914400" y="384313"/>
                </a:lnTo>
                <a:lnTo>
                  <a:pt x="344557" y="92765"/>
                </a:lnTo>
                <a:lnTo>
                  <a:pt x="304800" y="0"/>
                </a:lnTo>
                <a:close/>
              </a:path>
            </a:pathLst>
          </a:custGeom>
          <a:solidFill>
            <a:srgbClr val="B4DCFC"/>
          </a:solidFill>
          <a:ln>
            <a:solidFill>
              <a:srgbClr val="B4DC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F36600BB-2099-4126-9117-BBA724269D08}"/>
              </a:ext>
            </a:extLst>
          </p:cNvPr>
          <p:cNvPicPr>
            <a:picLocks noChangeAspect="1"/>
          </p:cNvPicPr>
          <p:nvPr/>
        </p:nvPicPr>
        <p:blipFill rotWithShape="1">
          <a:blip r:embed="rId3"/>
          <a:srcRect l="4328" t="16937" r="17337" b="21987"/>
          <a:stretch/>
        </p:blipFill>
        <p:spPr>
          <a:xfrm>
            <a:off x="3644351" y="1825808"/>
            <a:ext cx="600229" cy="281288"/>
          </a:xfrm>
          <a:prstGeom prst="rect">
            <a:avLst/>
          </a:prstGeom>
        </p:spPr>
      </p:pic>
      <p:pic>
        <p:nvPicPr>
          <p:cNvPr id="15" name="Picture 14">
            <a:extLst>
              <a:ext uri="{FF2B5EF4-FFF2-40B4-BE49-F238E27FC236}">
                <a16:creationId xmlns:a16="http://schemas.microsoft.com/office/drawing/2014/main" id="{C941B71F-D012-4264-9B27-0FB73E5B78E0}"/>
              </a:ext>
            </a:extLst>
          </p:cNvPr>
          <p:cNvPicPr>
            <a:picLocks noChangeAspect="1"/>
          </p:cNvPicPr>
          <p:nvPr/>
        </p:nvPicPr>
        <p:blipFill rotWithShape="1">
          <a:blip r:embed="rId4"/>
          <a:srcRect l="4619" t="18252" r="13000" b="23910"/>
          <a:stretch/>
        </p:blipFill>
        <p:spPr>
          <a:xfrm>
            <a:off x="8521149" y="2844925"/>
            <a:ext cx="503581" cy="212502"/>
          </a:xfrm>
          <a:prstGeom prst="rect">
            <a:avLst/>
          </a:prstGeom>
        </p:spPr>
      </p:pic>
      <p:sp>
        <p:nvSpPr>
          <p:cNvPr id="2" name="Rectangle 1">
            <a:extLst>
              <a:ext uri="{FF2B5EF4-FFF2-40B4-BE49-F238E27FC236}">
                <a16:creationId xmlns:a16="http://schemas.microsoft.com/office/drawing/2014/main" id="{03EC4305-67BE-482C-A06A-EFF4FDB358DE}"/>
              </a:ext>
            </a:extLst>
          </p:cNvPr>
          <p:cNvSpPr/>
          <p:nvPr/>
        </p:nvSpPr>
        <p:spPr>
          <a:xfrm rot="1618821">
            <a:off x="4047740" y="5791200"/>
            <a:ext cx="420185" cy="47707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33859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DD50-3123-49C4-8D18-6F37630C205D}"/>
              </a:ext>
            </a:extLst>
          </p:cNvPr>
          <p:cNvSpPr>
            <a:spLocks noGrp="1"/>
          </p:cNvSpPr>
          <p:nvPr>
            <p:ph type="title"/>
          </p:nvPr>
        </p:nvSpPr>
        <p:spPr>
          <a:xfrm>
            <a:off x="334617" y="33821"/>
            <a:ext cx="10515600" cy="1325563"/>
          </a:xfrm>
        </p:spPr>
        <p:txBody>
          <a:bodyPr/>
          <a:lstStyle/>
          <a:p>
            <a:pPr algn="ctr"/>
            <a:r>
              <a:rPr lang="en-US" b="1" dirty="0">
                <a:latin typeface="Times New Roman" panose="02020603050405020304" pitchFamily="18" charset="0"/>
                <a:cs typeface="Times New Roman" panose="02020603050405020304" pitchFamily="18" charset="0"/>
              </a:rPr>
              <a:t>METHODOLOGY</a:t>
            </a:r>
            <a:endParaRPr lang="en-IN"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C017B1E-2697-47DF-9A8E-91F83E73B3E7}"/>
              </a:ext>
            </a:extLst>
          </p:cNvPr>
          <p:cNvSpPr/>
          <p:nvPr/>
        </p:nvSpPr>
        <p:spPr>
          <a:xfrm>
            <a:off x="662609" y="1137928"/>
            <a:ext cx="2782956" cy="442912"/>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Satellite Data</a:t>
            </a:r>
            <a:endParaRPr lang="en-IN" dirty="0"/>
          </a:p>
        </p:txBody>
      </p:sp>
      <p:sp>
        <p:nvSpPr>
          <p:cNvPr id="5" name="Rectangle 4">
            <a:extLst>
              <a:ext uri="{FF2B5EF4-FFF2-40B4-BE49-F238E27FC236}">
                <a16:creationId xmlns:a16="http://schemas.microsoft.com/office/drawing/2014/main" id="{32139C16-3892-422E-9AE3-49F884208467}"/>
              </a:ext>
            </a:extLst>
          </p:cNvPr>
          <p:cNvSpPr/>
          <p:nvPr/>
        </p:nvSpPr>
        <p:spPr>
          <a:xfrm>
            <a:off x="7779027" y="1137928"/>
            <a:ext cx="2782956" cy="442912"/>
          </a:xfrm>
          <a:prstGeom prst="rect">
            <a:avLst/>
          </a:prstGeom>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Ancillary Data</a:t>
            </a:r>
            <a:endParaRPr lang="en-IN" dirty="0"/>
          </a:p>
        </p:txBody>
      </p:sp>
      <p:sp>
        <p:nvSpPr>
          <p:cNvPr id="6" name="Rectangle: Rounded Corners 5">
            <a:extLst>
              <a:ext uri="{FF2B5EF4-FFF2-40B4-BE49-F238E27FC236}">
                <a16:creationId xmlns:a16="http://schemas.microsoft.com/office/drawing/2014/main" id="{3D72F08C-E713-41A3-8882-CF92966F683B}"/>
              </a:ext>
            </a:extLst>
          </p:cNvPr>
          <p:cNvSpPr/>
          <p:nvPr/>
        </p:nvSpPr>
        <p:spPr>
          <a:xfrm>
            <a:off x="1010477" y="2071170"/>
            <a:ext cx="1076739" cy="602284"/>
          </a:xfrm>
          <a:prstGeom prst="roundRec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Landsat5,8</a:t>
            </a:r>
            <a:endParaRPr lang="en-IN" dirty="0"/>
          </a:p>
        </p:txBody>
      </p:sp>
      <p:sp>
        <p:nvSpPr>
          <p:cNvPr id="7" name="Rectangle: Rounded Corners 6">
            <a:extLst>
              <a:ext uri="{FF2B5EF4-FFF2-40B4-BE49-F238E27FC236}">
                <a16:creationId xmlns:a16="http://schemas.microsoft.com/office/drawing/2014/main" id="{4AC60449-9175-4476-8A56-CCF9884872C9}"/>
              </a:ext>
            </a:extLst>
          </p:cNvPr>
          <p:cNvSpPr/>
          <p:nvPr/>
        </p:nvSpPr>
        <p:spPr>
          <a:xfrm>
            <a:off x="2875721" y="2071170"/>
            <a:ext cx="954156" cy="602284"/>
          </a:xfrm>
          <a:prstGeom prst="roundRec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a:t>
            </a:r>
            <a:endParaRPr lang="en-IN" dirty="0"/>
          </a:p>
        </p:txBody>
      </p:sp>
      <p:sp>
        <p:nvSpPr>
          <p:cNvPr id="8" name="Rectangle: Rounded Corners 7">
            <a:extLst>
              <a:ext uri="{FF2B5EF4-FFF2-40B4-BE49-F238E27FC236}">
                <a16:creationId xmlns:a16="http://schemas.microsoft.com/office/drawing/2014/main" id="{BC8AF769-AF70-4AA7-A707-65832C0BADC7}"/>
              </a:ext>
            </a:extLst>
          </p:cNvPr>
          <p:cNvSpPr/>
          <p:nvPr/>
        </p:nvSpPr>
        <p:spPr>
          <a:xfrm>
            <a:off x="334617" y="3269628"/>
            <a:ext cx="954156" cy="581369"/>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NCC</a:t>
            </a:r>
            <a:endParaRPr lang="en-IN" dirty="0"/>
          </a:p>
        </p:txBody>
      </p:sp>
      <p:sp>
        <p:nvSpPr>
          <p:cNvPr id="9" name="Rectangle: Rounded Corners 8">
            <a:extLst>
              <a:ext uri="{FF2B5EF4-FFF2-40B4-BE49-F238E27FC236}">
                <a16:creationId xmlns:a16="http://schemas.microsoft.com/office/drawing/2014/main" id="{164810D7-D140-4489-9852-31F7FAFEF3EB}"/>
              </a:ext>
            </a:extLst>
          </p:cNvPr>
          <p:cNvSpPr/>
          <p:nvPr/>
        </p:nvSpPr>
        <p:spPr>
          <a:xfrm>
            <a:off x="1437859" y="3269628"/>
            <a:ext cx="1656522" cy="602284"/>
          </a:xfrm>
          <a:prstGeom prst="round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NDVI, Thermal Band</a:t>
            </a:r>
            <a:endParaRPr lang="en-IN" dirty="0"/>
          </a:p>
        </p:txBody>
      </p:sp>
      <p:sp>
        <p:nvSpPr>
          <p:cNvPr id="10" name="Rectangle: Rounded Corners 9">
            <a:extLst>
              <a:ext uri="{FF2B5EF4-FFF2-40B4-BE49-F238E27FC236}">
                <a16:creationId xmlns:a16="http://schemas.microsoft.com/office/drawing/2014/main" id="{203590AD-97CD-446A-A7E4-49B4618B93ED}"/>
              </a:ext>
            </a:extLst>
          </p:cNvPr>
          <p:cNvSpPr/>
          <p:nvPr/>
        </p:nvSpPr>
        <p:spPr>
          <a:xfrm>
            <a:off x="288854" y="4202870"/>
            <a:ext cx="1752599" cy="581369"/>
          </a:xfrm>
          <a:prstGeom prst="roundRect">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Geomorphology</a:t>
            </a:r>
            <a:endParaRPr lang="en-IN" dirty="0"/>
          </a:p>
        </p:txBody>
      </p:sp>
      <p:sp>
        <p:nvSpPr>
          <p:cNvPr id="11" name="Rectangle: Rounded Corners 10">
            <a:extLst>
              <a:ext uri="{FF2B5EF4-FFF2-40B4-BE49-F238E27FC236}">
                <a16:creationId xmlns:a16="http://schemas.microsoft.com/office/drawing/2014/main" id="{0A23E416-7B75-4CA0-ABC9-FCC238E42FF7}"/>
              </a:ext>
            </a:extLst>
          </p:cNvPr>
          <p:cNvSpPr/>
          <p:nvPr/>
        </p:nvSpPr>
        <p:spPr>
          <a:xfrm>
            <a:off x="471070" y="5179872"/>
            <a:ext cx="1388166" cy="442912"/>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Shoreline</a:t>
            </a:r>
            <a:endParaRPr lang="en-IN" dirty="0"/>
          </a:p>
        </p:txBody>
      </p:sp>
      <p:sp>
        <p:nvSpPr>
          <p:cNvPr id="13" name="Rectangle: Rounded Corners 12">
            <a:extLst>
              <a:ext uri="{FF2B5EF4-FFF2-40B4-BE49-F238E27FC236}">
                <a16:creationId xmlns:a16="http://schemas.microsoft.com/office/drawing/2014/main" id="{F9ED0016-94A0-46BF-B98D-053A62B2E197}"/>
              </a:ext>
            </a:extLst>
          </p:cNvPr>
          <p:cNvSpPr/>
          <p:nvPr/>
        </p:nvSpPr>
        <p:spPr>
          <a:xfrm>
            <a:off x="8521149" y="2162349"/>
            <a:ext cx="2040834" cy="499612"/>
          </a:xfrm>
          <a:prstGeom prst="roundRec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Annular Global sea-level data</a:t>
            </a:r>
            <a:endParaRPr lang="en-IN" dirty="0"/>
          </a:p>
        </p:txBody>
      </p:sp>
      <p:sp>
        <p:nvSpPr>
          <p:cNvPr id="14" name="Rectangle: Rounded Corners 13">
            <a:extLst>
              <a:ext uri="{FF2B5EF4-FFF2-40B4-BE49-F238E27FC236}">
                <a16:creationId xmlns:a16="http://schemas.microsoft.com/office/drawing/2014/main" id="{46358AA5-5CC0-4496-8523-523AF9C6BDB5}"/>
              </a:ext>
            </a:extLst>
          </p:cNvPr>
          <p:cNvSpPr/>
          <p:nvPr/>
        </p:nvSpPr>
        <p:spPr>
          <a:xfrm>
            <a:off x="10704445" y="2184952"/>
            <a:ext cx="954156" cy="454405"/>
          </a:xfrm>
          <a:prstGeom prst="roundRec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Ocean current</a:t>
            </a:r>
            <a:endParaRPr lang="en-IN" dirty="0"/>
          </a:p>
        </p:txBody>
      </p:sp>
      <p:sp>
        <p:nvSpPr>
          <p:cNvPr id="15" name="Rectangle: Rounded Corners 14">
            <a:extLst>
              <a:ext uri="{FF2B5EF4-FFF2-40B4-BE49-F238E27FC236}">
                <a16:creationId xmlns:a16="http://schemas.microsoft.com/office/drawing/2014/main" id="{5E1C9D56-78FC-4AC6-B6E5-F41CB2F21A3F}"/>
              </a:ext>
            </a:extLst>
          </p:cNvPr>
          <p:cNvSpPr/>
          <p:nvPr/>
        </p:nvSpPr>
        <p:spPr>
          <a:xfrm>
            <a:off x="6377612" y="2162349"/>
            <a:ext cx="1984513" cy="602284"/>
          </a:xfrm>
          <a:prstGeom prst="roundRec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Annular Global Temperature</a:t>
            </a:r>
            <a:endParaRPr lang="en-IN" dirty="0"/>
          </a:p>
        </p:txBody>
      </p:sp>
      <p:sp>
        <p:nvSpPr>
          <p:cNvPr id="16" name="Rectangle 15">
            <a:extLst>
              <a:ext uri="{FF2B5EF4-FFF2-40B4-BE49-F238E27FC236}">
                <a16:creationId xmlns:a16="http://schemas.microsoft.com/office/drawing/2014/main" id="{C0D9AB2F-E07E-48F8-8E22-94E9529A96D8}"/>
              </a:ext>
            </a:extLst>
          </p:cNvPr>
          <p:cNvSpPr/>
          <p:nvPr/>
        </p:nvSpPr>
        <p:spPr>
          <a:xfrm>
            <a:off x="4565372" y="3759958"/>
            <a:ext cx="2782956" cy="442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Integrating all Layers</a:t>
            </a:r>
            <a:endParaRPr lang="en-IN" dirty="0"/>
          </a:p>
        </p:txBody>
      </p:sp>
      <p:sp>
        <p:nvSpPr>
          <p:cNvPr id="17" name="Rectangle 16">
            <a:extLst>
              <a:ext uri="{FF2B5EF4-FFF2-40B4-BE49-F238E27FC236}">
                <a16:creationId xmlns:a16="http://schemas.microsoft.com/office/drawing/2014/main" id="{657A726B-472A-4852-8892-E09C8EB40BE5}"/>
              </a:ext>
            </a:extLst>
          </p:cNvPr>
          <p:cNvSpPr/>
          <p:nvPr/>
        </p:nvSpPr>
        <p:spPr>
          <a:xfrm>
            <a:off x="3596406" y="4167722"/>
            <a:ext cx="416306" cy="2467211"/>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a:t>
            </a:r>
          </a:p>
          <a:p>
            <a:pPr algn="ctr"/>
            <a:r>
              <a:rPr lang="en-US" sz="1200" dirty="0"/>
              <a:t>G</a:t>
            </a:r>
          </a:p>
          <a:p>
            <a:pPr algn="ctr"/>
            <a:r>
              <a:rPr lang="en-US" sz="1200" dirty="0"/>
              <a:t>RE</a:t>
            </a:r>
          </a:p>
          <a:p>
            <a:pPr algn="ctr"/>
            <a:r>
              <a:rPr lang="en-US" sz="1200" dirty="0"/>
              <a:t>SS</a:t>
            </a:r>
          </a:p>
          <a:p>
            <a:pPr algn="ctr"/>
            <a:r>
              <a:rPr lang="en-US" sz="1200" dirty="0"/>
              <a:t>I</a:t>
            </a:r>
          </a:p>
          <a:p>
            <a:pPr algn="ctr"/>
            <a:r>
              <a:rPr lang="en-US" sz="1200" dirty="0"/>
              <a:t>O</a:t>
            </a:r>
          </a:p>
          <a:p>
            <a:pPr algn="ctr"/>
            <a:r>
              <a:rPr lang="en-US" sz="1200" dirty="0"/>
              <a:t>N</a:t>
            </a:r>
          </a:p>
          <a:p>
            <a:pPr algn="ctr"/>
            <a:endParaRPr lang="en-US" sz="1200" dirty="0"/>
          </a:p>
          <a:p>
            <a:pPr algn="ctr"/>
            <a:r>
              <a:rPr lang="en-US" sz="1200" dirty="0"/>
              <a:t>M</a:t>
            </a:r>
          </a:p>
          <a:p>
            <a:pPr algn="ctr"/>
            <a:r>
              <a:rPr lang="en-US" sz="1200" dirty="0"/>
              <a:t>O</a:t>
            </a:r>
          </a:p>
          <a:p>
            <a:pPr algn="ctr"/>
            <a:r>
              <a:rPr lang="en-US" sz="1200" dirty="0"/>
              <a:t>D</a:t>
            </a:r>
          </a:p>
          <a:p>
            <a:pPr algn="ctr"/>
            <a:r>
              <a:rPr lang="en-US" sz="1200" dirty="0"/>
              <a:t>E</a:t>
            </a:r>
          </a:p>
          <a:p>
            <a:pPr algn="ctr"/>
            <a:r>
              <a:rPr lang="en-US" sz="1200" dirty="0"/>
              <a:t>L</a:t>
            </a:r>
          </a:p>
        </p:txBody>
      </p:sp>
      <p:sp>
        <p:nvSpPr>
          <p:cNvPr id="19" name="Flowchart: Decision 18">
            <a:extLst>
              <a:ext uri="{FF2B5EF4-FFF2-40B4-BE49-F238E27FC236}">
                <a16:creationId xmlns:a16="http://schemas.microsoft.com/office/drawing/2014/main" id="{6A720F8B-0AF9-4887-AB4B-EE908356C609}"/>
              </a:ext>
            </a:extLst>
          </p:cNvPr>
          <p:cNvSpPr/>
          <p:nvPr/>
        </p:nvSpPr>
        <p:spPr>
          <a:xfrm>
            <a:off x="4310270" y="4943812"/>
            <a:ext cx="3571460" cy="1845570"/>
          </a:xfrm>
          <a:prstGeom prst="flowChartDecisi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Estimating the melt with relate to the </a:t>
            </a:r>
          </a:p>
          <a:p>
            <a:pPr algn="ctr"/>
            <a:r>
              <a:rPr lang="en-US" dirty="0"/>
              <a:t>Sea-level.</a:t>
            </a:r>
            <a:endParaRPr lang="en-IN" dirty="0"/>
          </a:p>
        </p:txBody>
      </p:sp>
      <p:cxnSp>
        <p:nvCxnSpPr>
          <p:cNvPr id="21" name="Straight Arrow Connector 20">
            <a:extLst>
              <a:ext uri="{FF2B5EF4-FFF2-40B4-BE49-F238E27FC236}">
                <a16:creationId xmlns:a16="http://schemas.microsoft.com/office/drawing/2014/main" id="{851DAC74-AB28-4FDA-8091-10B3D684B581}"/>
              </a:ext>
            </a:extLst>
          </p:cNvPr>
          <p:cNvCxnSpPr>
            <a:cxnSpLocks/>
            <a:stCxn id="8" idx="2"/>
          </p:cNvCxnSpPr>
          <p:nvPr/>
        </p:nvCxnSpPr>
        <p:spPr>
          <a:xfrm>
            <a:off x="811695" y="3850997"/>
            <a:ext cx="0" cy="3727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DFCBF00C-EAA4-4AF6-BA4F-1AB4FB88D367}"/>
              </a:ext>
            </a:extLst>
          </p:cNvPr>
          <p:cNvCxnSpPr>
            <a:cxnSpLocks/>
          </p:cNvCxnSpPr>
          <p:nvPr/>
        </p:nvCxnSpPr>
        <p:spPr>
          <a:xfrm>
            <a:off x="2594112" y="3850997"/>
            <a:ext cx="0" cy="3727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E8EA5FD4-695F-4032-AAFA-73E3CE62F884}"/>
              </a:ext>
            </a:extLst>
          </p:cNvPr>
          <p:cNvCxnSpPr>
            <a:cxnSpLocks/>
          </p:cNvCxnSpPr>
          <p:nvPr/>
        </p:nvCxnSpPr>
        <p:spPr>
          <a:xfrm>
            <a:off x="811695" y="4807084"/>
            <a:ext cx="0" cy="37278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6E7B2B50-2B71-4534-BAC0-E61E15ED5B2C}"/>
              </a:ext>
            </a:extLst>
          </p:cNvPr>
          <p:cNvCxnSpPr>
            <a:cxnSpLocks/>
          </p:cNvCxnSpPr>
          <p:nvPr/>
        </p:nvCxnSpPr>
        <p:spPr>
          <a:xfrm>
            <a:off x="1885122" y="5401328"/>
            <a:ext cx="156044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Connector: Elbow 28">
            <a:extLst>
              <a:ext uri="{FF2B5EF4-FFF2-40B4-BE49-F238E27FC236}">
                <a16:creationId xmlns:a16="http://schemas.microsoft.com/office/drawing/2014/main" id="{266A33BB-F775-4877-9269-C2E59BE58B7F}"/>
              </a:ext>
            </a:extLst>
          </p:cNvPr>
          <p:cNvCxnSpPr>
            <a:cxnSpLocks/>
          </p:cNvCxnSpPr>
          <p:nvPr/>
        </p:nvCxnSpPr>
        <p:spPr>
          <a:xfrm flipV="1">
            <a:off x="2337116" y="3865316"/>
            <a:ext cx="2229441" cy="623685"/>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Rectangle: Rounded Corners 11">
            <a:extLst>
              <a:ext uri="{FF2B5EF4-FFF2-40B4-BE49-F238E27FC236}">
                <a16:creationId xmlns:a16="http://schemas.microsoft.com/office/drawing/2014/main" id="{47C14531-25C9-4D67-B2D4-43EF76949B1A}"/>
              </a:ext>
            </a:extLst>
          </p:cNvPr>
          <p:cNvSpPr/>
          <p:nvPr/>
        </p:nvSpPr>
        <p:spPr>
          <a:xfrm>
            <a:off x="2266120" y="4237484"/>
            <a:ext cx="954156" cy="512140"/>
          </a:xfrm>
          <a:prstGeom prst="roundRect">
            <a:avLst/>
          </a:prstGeom>
          <a:solidFill>
            <a:srgbClr val="00B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LST</a:t>
            </a:r>
            <a:endParaRPr lang="en-IN" dirty="0"/>
          </a:p>
        </p:txBody>
      </p:sp>
      <p:cxnSp>
        <p:nvCxnSpPr>
          <p:cNvPr id="35" name="Connector: Elbow 34">
            <a:extLst>
              <a:ext uri="{FF2B5EF4-FFF2-40B4-BE49-F238E27FC236}">
                <a16:creationId xmlns:a16="http://schemas.microsoft.com/office/drawing/2014/main" id="{3ABF6A8D-9AE4-4BA6-A039-0AFD674EE466}"/>
              </a:ext>
            </a:extLst>
          </p:cNvPr>
          <p:cNvCxnSpPr>
            <a:cxnSpLocks/>
          </p:cNvCxnSpPr>
          <p:nvPr/>
        </p:nvCxnSpPr>
        <p:spPr>
          <a:xfrm flipV="1">
            <a:off x="4012712" y="4162113"/>
            <a:ext cx="552660" cy="184600"/>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35BDDE75-7A4F-482B-8E9C-39ACD09CE19B}"/>
              </a:ext>
            </a:extLst>
          </p:cNvPr>
          <p:cNvCxnSpPr/>
          <p:nvPr/>
        </p:nvCxnSpPr>
        <p:spPr>
          <a:xfrm>
            <a:off x="1437859" y="1828800"/>
            <a:ext cx="17824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706C6D1-297A-4D6A-9E2F-344596448658}"/>
              </a:ext>
            </a:extLst>
          </p:cNvPr>
          <p:cNvCxnSpPr>
            <a:cxnSpLocks/>
          </p:cNvCxnSpPr>
          <p:nvPr/>
        </p:nvCxnSpPr>
        <p:spPr>
          <a:xfrm>
            <a:off x="2289311" y="1456012"/>
            <a:ext cx="0" cy="37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64BDFB6-B188-4F37-8F76-F4C8160B7783}"/>
              </a:ext>
            </a:extLst>
          </p:cNvPr>
          <p:cNvCxnSpPr>
            <a:cxnSpLocks/>
          </p:cNvCxnSpPr>
          <p:nvPr/>
        </p:nvCxnSpPr>
        <p:spPr>
          <a:xfrm>
            <a:off x="1437859" y="1828800"/>
            <a:ext cx="0" cy="242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EB82B64-FB0F-46B3-9FD1-B05984C52F67}"/>
              </a:ext>
            </a:extLst>
          </p:cNvPr>
          <p:cNvCxnSpPr>
            <a:cxnSpLocks/>
          </p:cNvCxnSpPr>
          <p:nvPr/>
        </p:nvCxnSpPr>
        <p:spPr>
          <a:xfrm>
            <a:off x="3220276" y="1828800"/>
            <a:ext cx="0" cy="242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7CC76BA-D998-4A4D-A4F6-E9B30813C79B}"/>
              </a:ext>
            </a:extLst>
          </p:cNvPr>
          <p:cNvCxnSpPr/>
          <p:nvPr/>
        </p:nvCxnSpPr>
        <p:spPr>
          <a:xfrm>
            <a:off x="7633252" y="1828800"/>
            <a:ext cx="3216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8A53CC7-7089-4C14-B5E1-C9DC7BAE4557}"/>
              </a:ext>
            </a:extLst>
          </p:cNvPr>
          <p:cNvCxnSpPr>
            <a:cxnSpLocks/>
          </p:cNvCxnSpPr>
          <p:nvPr/>
        </p:nvCxnSpPr>
        <p:spPr>
          <a:xfrm>
            <a:off x="7633252" y="1828800"/>
            <a:ext cx="0" cy="333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0EEE0F1-CD50-41D5-86E2-55465442C3B9}"/>
              </a:ext>
            </a:extLst>
          </p:cNvPr>
          <p:cNvCxnSpPr>
            <a:cxnSpLocks/>
          </p:cNvCxnSpPr>
          <p:nvPr/>
        </p:nvCxnSpPr>
        <p:spPr>
          <a:xfrm>
            <a:off x="9541566" y="1828800"/>
            <a:ext cx="0" cy="307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6D5DDD9-56C4-450D-8FCF-0BED9856F2CE}"/>
              </a:ext>
            </a:extLst>
          </p:cNvPr>
          <p:cNvCxnSpPr>
            <a:cxnSpLocks/>
          </p:cNvCxnSpPr>
          <p:nvPr/>
        </p:nvCxnSpPr>
        <p:spPr>
          <a:xfrm>
            <a:off x="10850217" y="1828800"/>
            <a:ext cx="0" cy="372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C3A829F-CAFF-4A3A-8CF8-51A09633BFBB}"/>
              </a:ext>
            </a:extLst>
          </p:cNvPr>
          <p:cNvCxnSpPr>
            <a:cxnSpLocks/>
          </p:cNvCxnSpPr>
          <p:nvPr/>
        </p:nvCxnSpPr>
        <p:spPr>
          <a:xfrm>
            <a:off x="8782877" y="1580840"/>
            <a:ext cx="0" cy="24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A47F041-4637-4DC4-8B2C-2691A38FA974}"/>
              </a:ext>
            </a:extLst>
          </p:cNvPr>
          <p:cNvCxnSpPr>
            <a:cxnSpLocks/>
          </p:cNvCxnSpPr>
          <p:nvPr/>
        </p:nvCxnSpPr>
        <p:spPr>
          <a:xfrm>
            <a:off x="7779027" y="2988365"/>
            <a:ext cx="32169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8AF35B9-60DA-4502-94A5-75CF9AEC410D}"/>
              </a:ext>
            </a:extLst>
          </p:cNvPr>
          <p:cNvCxnSpPr>
            <a:cxnSpLocks/>
          </p:cNvCxnSpPr>
          <p:nvPr/>
        </p:nvCxnSpPr>
        <p:spPr>
          <a:xfrm flipV="1">
            <a:off x="7779027" y="2751381"/>
            <a:ext cx="0" cy="23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3AC6340-1799-49B0-9B92-AD1E98530463}"/>
              </a:ext>
            </a:extLst>
          </p:cNvPr>
          <p:cNvCxnSpPr>
            <a:cxnSpLocks/>
          </p:cNvCxnSpPr>
          <p:nvPr/>
        </p:nvCxnSpPr>
        <p:spPr>
          <a:xfrm flipV="1">
            <a:off x="9687341" y="2751381"/>
            <a:ext cx="0" cy="23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C12F8-3652-4D0B-8152-4D29DD66702A}"/>
              </a:ext>
            </a:extLst>
          </p:cNvPr>
          <p:cNvCxnSpPr>
            <a:cxnSpLocks/>
          </p:cNvCxnSpPr>
          <p:nvPr/>
        </p:nvCxnSpPr>
        <p:spPr>
          <a:xfrm flipV="1">
            <a:off x="10995992" y="2751381"/>
            <a:ext cx="0" cy="23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E7A1085-1DF7-420A-A3D0-773F8AD60D15}"/>
              </a:ext>
            </a:extLst>
          </p:cNvPr>
          <p:cNvCxnSpPr>
            <a:cxnSpLocks/>
            <a:endCxn id="16" idx="3"/>
          </p:cNvCxnSpPr>
          <p:nvPr/>
        </p:nvCxnSpPr>
        <p:spPr>
          <a:xfrm rot="10800000" flipV="1">
            <a:off x="7348328" y="2988364"/>
            <a:ext cx="1676402" cy="9930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007A59-B8BF-4114-9714-A2B40E273E79}"/>
              </a:ext>
            </a:extLst>
          </p:cNvPr>
          <p:cNvCxnSpPr>
            <a:cxnSpLocks/>
          </p:cNvCxnSpPr>
          <p:nvPr/>
        </p:nvCxnSpPr>
        <p:spPr>
          <a:xfrm>
            <a:off x="6096000" y="4113647"/>
            <a:ext cx="0"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071C13C-9343-40F5-865A-6CD0C8A550D0}"/>
              </a:ext>
            </a:extLst>
          </p:cNvPr>
          <p:cNvCxnSpPr/>
          <p:nvPr/>
        </p:nvCxnSpPr>
        <p:spPr>
          <a:xfrm>
            <a:off x="662609" y="2988364"/>
            <a:ext cx="178241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0" name="Straight Arrow Connector 79">
            <a:extLst>
              <a:ext uri="{FF2B5EF4-FFF2-40B4-BE49-F238E27FC236}">
                <a16:creationId xmlns:a16="http://schemas.microsoft.com/office/drawing/2014/main" id="{49F28E20-F40C-44C4-B3CE-60BB42718358}"/>
              </a:ext>
            </a:extLst>
          </p:cNvPr>
          <p:cNvCxnSpPr>
            <a:cxnSpLocks/>
          </p:cNvCxnSpPr>
          <p:nvPr/>
        </p:nvCxnSpPr>
        <p:spPr>
          <a:xfrm>
            <a:off x="662609" y="2988364"/>
            <a:ext cx="0" cy="2423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1" name="Straight Arrow Connector 80">
            <a:extLst>
              <a:ext uri="{FF2B5EF4-FFF2-40B4-BE49-F238E27FC236}">
                <a16:creationId xmlns:a16="http://schemas.microsoft.com/office/drawing/2014/main" id="{F0143B22-08C8-4770-AA23-6298086D06C7}"/>
              </a:ext>
            </a:extLst>
          </p:cNvPr>
          <p:cNvCxnSpPr>
            <a:cxnSpLocks/>
          </p:cNvCxnSpPr>
          <p:nvPr/>
        </p:nvCxnSpPr>
        <p:spPr>
          <a:xfrm>
            <a:off x="2445026" y="2988364"/>
            <a:ext cx="0" cy="2423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2" name="Straight Arrow Connector 81">
            <a:extLst>
              <a:ext uri="{FF2B5EF4-FFF2-40B4-BE49-F238E27FC236}">
                <a16:creationId xmlns:a16="http://schemas.microsoft.com/office/drawing/2014/main" id="{4065CA17-A279-47D0-B815-1193F2FC8AB7}"/>
              </a:ext>
            </a:extLst>
          </p:cNvPr>
          <p:cNvCxnSpPr>
            <a:cxnSpLocks/>
          </p:cNvCxnSpPr>
          <p:nvPr/>
        </p:nvCxnSpPr>
        <p:spPr>
          <a:xfrm>
            <a:off x="1535592" y="2673454"/>
            <a:ext cx="0" cy="2423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4" name="Connector: Elbow 83">
            <a:extLst>
              <a:ext uri="{FF2B5EF4-FFF2-40B4-BE49-F238E27FC236}">
                <a16:creationId xmlns:a16="http://schemas.microsoft.com/office/drawing/2014/main" id="{A1651547-2E0D-4789-A563-ABAF2A4FE2FF}"/>
              </a:ext>
            </a:extLst>
          </p:cNvPr>
          <p:cNvCxnSpPr>
            <a:cxnSpLocks/>
            <a:stCxn id="7" idx="3"/>
          </p:cNvCxnSpPr>
          <p:nvPr/>
        </p:nvCxnSpPr>
        <p:spPr>
          <a:xfrm>
            <a:off x="3829877" y="2372312"/>
            <a:ext cx="859733" cy="1292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964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74A09-691F-4F32-A48E-BC5426D5860D}"/>
              </a:ext>
            </a:extLst>
          </p:cNvPr>
          <p:cNvSpPr>
            <a:spLocks noGrp="1"/>
          </p:cNvSpPr>
          <p:nvPr>
            <p:ph type="title"/>
          </p:nvPr>
        </p:nvSpPr>
        <p:spPr>
          <a:xfrm>
            <a:off x="2658605" y="85538"/>
            <a:ext cx="8849139" cy="787814"/>
          </a:xfrm>
        </p:spPr>
        <p:txBody>
          <a:bodyPr/>
          <a:lstStyle/>
          <a:p>
            <a:pPr algn="ctr"/>
            <a:r>
              <a:rPr lang="en-US" b="1" dirty="0">
                <a:latin typeface="Times New Roman" panose="02020603050405020304" pitchFamily="18" charset="0"/>
                <a:cs typeface="Times New Roman" panose="02020603050405020304" pitchFamily="18" charset="0"/>
              </a:rPr>
              <a:t>THEMATIC MAPS</a:t>
            </a:r>
            <a:endParaRPr lang="en-IN" b="1"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862E23E-FD84-471F-B008-7E73D02398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18" y="435171"/>
            <a:ext cx="4290940" cy="60701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27E4FF39-76BD-4DF4-885C-B3AC9548DFF9}"/>
              </a:ext>
            </a:extLst>
          </p:cNvPr>
          <p:cNvSpPr txBox="1"/>
          <p:nvPr/>
        </p:nvSpPr>
        <p:spPr>
          <a:xfrm>
            <a:off x="5062330" y="873352"/>
            <a:ext cx="5751443" cy="646331"/>
          </a:xfrm>
          <a:prstGeom prst="rect">
            <a:avLst/>
          </a:prstGeom>
          <a:noFill/>
        </p:spPr>
        <p:txBody>
          <a:bodyPr wrap="square" rtlCol="0">
            <a:spAutoFit/>
          </a:bodyPr>
          <a:lstStyle/>
          <a:p>
            <a:r>
              <a:rPr lang="en-US" dirty="0"/>
              <a:t>The first map is the geomorphology map, which can gave a understand about the basic geo-process in this area.</a:t>
            </a:r>
            <a:endParaRPr lang="en-IN" dirty="0"/>
          </a:p>
        </p:txBody>
      </p:sp>
      <p:sp>
        <p:nvSpPr>
          <p:cNvPr id="9" name="TextBox 8">
            <a:extLst>
              <a:ext uri="{FF2B5EF4-FFF2-40B4-BE49-F238E27FC236}">
                <a16:creationId xmlns:a16="http://schemas.microsoft.com/office/drawing/2014/main" id="{D811F898-1E76-45FF-8F44-8EBDB38DAE02}"/>
              </a:ext>
            </a:extLst>
          </p:cNvPr>
          <p:cNvSpPr txBox="1"/>
          <p:nvPr/>
        </p:nvSpPr>
        <p:spPr>
          <a:xfrm>
            <a:off x="5062330" y="2014330"/>
            <a:ext cx="5950227" cy="3970318"/>
          </a:xfrm>
          <a:prstGeom prst="rect">
            <a:avLst/>
          </a:prstGeom>
          <a:noFill/>
        </p:spPr>
        <p:txBody>
          <a:bodyPr wrap="square" rtlCol="0">
            <a:spAutoFit/>
          </a:bodyPr>
          <a:lstStyle/>
          <a:p>
            <a:r>
              <a:rPr lang="en-US" dirty="0"/>
              <a:t>Important feature identification:</a:t>
            </a:r>
          </a:p>
          <a:p>
            <a:pPr marL="285750" indent="-285750">
              <a:buFont typeface="Wingdings" panose="05000000000000000000" pitchFamily="2" charset="2"/>
              <a:buChar char="§"/>
            </a:pPr>
            <a:r>
              <a:rPr lang="en-US" dirty="0"/>
              <a:t>Dune,</a:t>
            </a:r>
          </a:p>
          <a:p>
            <a:r>
              <a:rPr lang="en-US" dirty="0"/>
              <a:t>   form the trend direction of the dunes in the study area are E,W and other in NE, NW will gave a wind direction in curvilinear pattern.</a:t>
            </a:r>
          </a:p>
          <a:p>
            <a:endParaRPr lang="en-US" dirty="0"/>
          </a:p>
          <a:p>
            <a:pPr marL="285750" indent="-285750">
              <a:buFont typeface="Wingdings" panose="05000000000000000000" pitchFamily="2" charset="2"/>
              <a:buChar char="§"/>
            </a:pPr>
            <a:r>
              <a:rPr lang="en-US" dirty="0"/>
              <a:t>Lateral Moraine,</a:t>
            </a:r>
          </a:p>
          <a:p>
            <a:r>
              <a:rPr lang="en-US" dirty="0"/>
              <a:t>  form this lateral Moraine at SE path of the study area with out a solid block of ice which indicate the historical glacier movement of huge block movement.</a:t>
            </a:r>
          </a:p>
          <a:p>
            <a:endParaRPr lang="en-US" dirty="0"/>
          </a:p>
          <a:p>
            <a:pPr marL="285750" indent="-285750">
              <a:buFont typeface="Wingdings" panose="05000000000000000000" pitchFamily="2" charset="2"/>
              <a:buChar char="§"/>
            </a:pPr>
            <a:r>
              <a:rPr lang="en-US" dirty="0"/>
              <a:t>Ice fall,</a:t>
            </a:r>
          </a:p>
          <a:p>
            <a:r>
              <a:rPr lang="en-US" dirty="0"/>
              <a:t>         A huge ice sheet is fall slowly which area of 820Meters and which indicates the intensity of rise in global warming.</a:t>
            </a:r>
            <a:endParaRPr lang="en-IN" dirty="0"/>
          </a:p>
        </p:txBody>
      </p:sp>
      <p:pic>
        <p:nvPicPr>
          <p:cNvPr id="4" name="Picture 3">
            <a:extLst>
              <a:ext uri="{FF2B5EF4-FFF2-40B4-BE49-F238E27FC236}">
                <a16:creationId xmlns:a16="http://schemas.microsoft.com/office/drawing/2014/main" id="{BC3C7B81-6ADD-45AB-B2D7-86085F2E2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0676" y="0"/>
            <a:ext cx="1585925" cy="1585925"/>
          </a:xfrm>
          <a:prstGeom prst="rect">
            <a:avLst/>
          </a:prstGeom>
        </p:spPr>
      </p:pic>
    </p:spTree>
    <p:extLst>
      <p:ext uri="{BB962C8B-B14F-4D97-AF65-F5344CB8AC3E}">
        <p14:creationId xmlns:p14="http://schemas.microsoft.com/office/powerpoint/2010/main" val="2873794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FCFC11-5933-4382-9897-F0116752160E}"/>
              </a:ext>
            </a:extLst>
          </p:cNvPr>
          <p:cNvSpPr txBox="1"/>
          <p:nvPr/>
        </p:nvSpPr>
        <p:spPr>
          <a:xfrm>
            <a:off x="5568285" y="4607354"/>
            <a:ext cx="5950424" cy="2031325"/>
          </a:xfrm>
          <a:prstGeom prst="rect">
            <a:avLst/>
          </a:prstGeom>
          <a:noFill/>
        </p:spPr>
        <p:txBody>
          <a:bodyPr wrap="square" rtlCol="0">
            <a:spAutoFit/>
          </a:bodyPr>
          <a:lstStyle/>
          <a:p>
            <a:r>
              <a:rPr lang="en-US" dirty="0"/>
              <a:t> This LST of 1997 will be classified in to major three class of </a:t>
            </a:r>
          </a:p>
          <a:p>
            <a:r>
              <a:rPr lang="en-US" dirty="0"/>
              <a:t>Low, moderate, high the average temperature is -75</a:t>
            </a:r>
            <a:r>
              <a:rPr lang="he-IL" dirty="0"/>
              <a:t>֯</a:t>
            </a:r>
            <a:r>
              <a:rPr lang="en-US" dirty="0"/>
              <a:t>  Celsius. In that the temperature high region is more because in that time the snow sheet in the Weddell sea is not there.</a:t>
            </a:r>
          </a:p>
          <a:p>
            <a:endParaRPr lang="en-US" dirty="0"/>
          </a:p>
          <a:p>
            <a:endParaRPr lang="en-US" dirty="0"/>
          </a:p>
          <a:p>
            <a:r>
              <a:rPr lang="en-US" dirty="0"/>
              <a:t> </a:t>
            </a:r>
            <a:endParaRPr lang="en-IN" dirty="0"/>
          </a:p>
        </p:txBody>
      </p:sp>
      <p:pic>
        <p:nvPicPr>
          <p:cNvPr id="9" name="Picture 8">
            <a:extLst>
              <a:ext uri="{FF2B5EF4-FFF2-40B4-BE49-F238E27FC236}">
                <a16:creationId xmlns:a16="http://schemas.microsoft.com/office/drawing/2014/main" id="{79037875-9B93-43B7-B799-7AD45989FD12}"/>
              </a:ext>
            </a:extLst>
          </p:cNvPr>
          <p:cNvPicPr>
            <a:picLocks noChangeAspect="1"/>
          </p:cNvPicPr>
          <p:nvPr/>
        </p:nvPicPr>
        <p:blipFill>
          <a:blip r:embed="rId2"/>
          <a:stretch>
            <a:fillRect/>
          </a:stretch>
        </p:blipFill>
        <p:spPr>
          <a:xfrm>
            <a:off x="5568285" y="185044"/>
            <a:ext cx="5268037" cy="3820416"/>
          </a:xfrm>
          <a:prstGeom prst="rect">
            <a:avLst/>
          </a:prstGeom>
        </p:spPr>
      </p:pic>
      <p:pic>
        <p:nvPicPr>
          <p:cNvPr id="2" name="Picture 1">
            <a:extLst>
              <a:ext uri="{FF2B5EF4-FFF2-40B4-BE49-F238E27FC236}">
                <a16:creationId xmlns:a16="http://schemas.microsoft.com/office/drawing/2014/main" id="{2B4AAB12-85B2-4A78-BF9E-54622A228C52}"/>
              </a:ext>
            </a:extLst>
          </p:cNvPr>
          <p:cNvPicPr>
            <a:picLocks noChangeAspect="1"/>
          </p:cNvPicPr>
          <p:nvPr/>
        </p:nvPicPr>
        <p:blipFill rotWithShape="1">
          <a:blip r:embed="rId3"/>
          <a:srcRect l="14868" r="10736" b="7580"/>
          <a:stretch/>
        </p:blipFill>
        <p:spPr>
          <a:xfrm>
            <a:off x="10836322" y="257964"/>
            <a:ext cx="1039660" cy="1992682"/>
          </a:xfrm>
          <a:prstGeom prst="rect">
            <a:avLst/>
          </a:prstGeom>
        </p:spPr>
      </p:pic>
      <p:pic>
        <p:nvPicPr>
          <p:cNvPr id="8" name="Picture 7">
            <a:extLst>
              <a:ext uri="{FF2B5EF4-FFF2-40B4-BE49-F238E27FC236}">
                <a16:creationId xmlns:a16="http://schemas.microsoft.com/office/drawing/2014/main" id="{E3C7CCC8-72D3-48CC-AA9C-4DE2FBBE05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18" y="292874"/>
            <a:ext cx="4440385" cy="6345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47814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0EE314-3A82-401E-9D6D-C133855B5C6F}"/>
              </a:ext>
            </a:extLst>
          </p:cNvPr>
          <p:cNvPicPr>
            <a:picLocks noChangeAspect="1"/>
          </p:cNvPicPr>
          <p:nvPr/>
        </p:nvPicPr>
        <p:blipFill>
          <a:blip r:embed="rId2"/>
          <a:stretch>
            <a:fillRect/>
          </a:stretch>
        </p:blipFill>
        <p:spPr>
          <a:xfrm>
            <a:off x="10833679" y="296113"/>
            <a:ext cx="1036410" cy="1993565"/>
          </a:xfrm>
          <a:prstGeom prst="rect">
            <a:avLst/>
          </a:prstGeom>
        </p:spPr>
      </p:pic>
      <p:sp>
        <p:nvSpPr>
          <p:cNvPr id="7" name="TextBox 6">
            <a:extLst>
              <a:ext uri="{FF2B5EF4-FFF2-40B4-BE49-F238E27FC236}">
                <a16:creationId xmlns:a16="http://schemas.microsoft.com/office/drawing/2014/main" id="{6F577D4A-D6AD-48E9-9BD6-074A564A8600}"/>
              </a:ext>
            </a:extLst>
          </p:cNvPr>
          <p:cNvSpPr txBox="1"/>
          <p:nvPr/>
        </p:nvSpPr>
        <p:spPr>
          <a:xfrm>
            <a:off x="5462776" y="1563345"/>
            <a:ext cx="5711687" cy="1754326"/>
          </a:xfrm>
          <a:prstGeom prst="rect">
            <a:avLst/>
          </a:prstGeom>
          <a:noFill/>
        </p:spPr>
        <p:txBody>
          <a:bodyPr wrap="square" rtlCol="0">
            <a:spAutoFit/>
          </a:bodyPr>
          <a:lstStyle/>
          <a:p>
            <a:r>
              <a:rPr lang="en-US" dirty="0"/>
              <a:t>In the study area the average temperature is -65 </a:t>
            </a:r>
            <a:r>
              <a:rPr lang="he-IL" dirty="0"/>
              <a:t>֯</a:t>
            </a:r>
            <a:r>
              <a:rPr lang="en-US" dirty="0"/>
              <a:t> Celsius is highly recoded temperature of 30/2/2020.</a:t>
            </a:r>
          </a:p>
          <a:p>
            <a:endParaRPr lang="en-US" dirty="0"/>
          </a:p>
          <a:p>
            <a:r>
              <a:rPr lang="en-US" dirty="0"/>
              <a:t>Both data are collected in summer season of the Antarctic Peninsula  at February.</a:t>
            </a:r>
          </a:p>
          <a:p>
            <a:endParaRPr lang="en-IN" dirty="0"/>
          </a:p>
        </p:txBody>
      </p:sp>
      <p:sp>
        <p:nvSpPr>
          <p:cNvPr id="2" name="Rectangle 1">
            <a:extLst>
              <a:ext uri="{FF2B5EF4-FFF2-40B4-BE49-F238E27FC236}">
                <a16:creationId xmlns:a16="http://schemas.microsoft.com/office/drawing/2014/main" id="{AD32B3EF-F2B7-42C3-A721-0692710DD0AB}"/>
              </a:ext>
            </a:extLst>
          </p:cNvPr>
          <p:cNvSpPr/>
          <p:nvPr/>
        </p:nvSpPr>
        <p:spPr>
          <a:xfrm>
            <a:off x="5462776" y="4352455"/>
            <a:ext cx="5889108" cy="1673617"/>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DE4AFF8-BA31-464C-B3F9-77795BF5A4F3}"/>
              </a:ext>
            </a:extLst>
          </p:cNvPr>
          <p:cNvSpPr txBox="1"/>
          <p:nvPr/>
        </p:nvSpPr>
        <p:spPr>
          <a:xfrm>
            <a:off x="5570696" y="4548744"/>
            <a:ext cx="5609230" cy="1477328"/>
          </a:xfrm>
          <a:prstGeom prst="rect">
            <a:avLst/>
          </a:prstGeom>
          <a:noFill/>
        </p:spPr>
        <p:txBody>
          <a:bodyPr wrap="square" rtlCol="0">
            <a:spAutoFit/>
          </a:bodyPr>
          <a:lstStyle/>
          <a:p>
            <a:r>
              <a:rPr lang="en-US" dirty="0"/>
              <a:t>By comparing the both data we can understand that the average mean temperature of -10 </a:t>
            </a:r>
            <a:r>
              <a:rPr lang="he-IL" dirty="0"/>
              <a:t>֯</a:t>
            </a:r>
            <a:r>
              <a:rPr lang="en-US" dirty="0"/>
              <a:t> Celsius has been decreased in lase 20 decades .which mean per year approximately -0.5 </a:t>
            </a:r>
            <a:r>
              <a:rPr lang="he-IL" dirty="0"/>
              <a:t>֯</a:t>
            </a:r>
            <a:r>
              <a:rPr lang="en-US" dirty="0"/>
              <a:t>  Celsius has decreases with increase in temperature.</a:t>
            </a:r>
            <a:endParaRPr lang="en-IN" dirty="0"/>
          </a:p>
        </p:txBody>
      </p:sp>
      <p:pic>
        <p:nvPicPr>
          <p:cNvPr id="10" name="Picture 9">
            <a:extLst>
              <a:ext uri="{FF2B5EF4-FFF2-40B4-BE49-F238E27FC236}">
                <a16:creationId xmlns:a16="http://schemas.microsoft.com/office/drawing/2014/main" id="{D0B41A2D-FF7A-4E44-9104-BB2581F4A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66" y="203721"/>
            <a:ext cx="4513684" cy="64505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38476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626</TotalTime>
  <Words>1131</Words>
  <Application>Microsoft Office PowerPoint</Application>
  <PresentationFormat>Widescreen</PresentationFormat>
  <Paragraphs>132</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Baskerville Old Face</vt:lpstr>
      <vt:lpstr>Book Antiqua</vt:lpstr>
      <vt:lpstr>Calibri</vt:lpstr>
      <vt:lpstr>Calibri Light</vt:lpstr>
      <vt:lpstr>Eras Bold ITC</vt:lpstr>
      <vt:lpstr>Garamond</vt:lpstr>
      <vt:lpstr>Times New Roman</vt:lpstr>
      <vt:lpstr>Wingdings</vt:lpstr>
      <vt:lpstr>Office Theme</vt:lpstr>
      <vt:lpstr>IMPACT OF SEA-LEVEL RISING DUE TO GLOBAL WARMING – A GEOSPALIAL APPROACH  </vt:lpstr>
      <vt:lpstr>CONTENT</vt:lpstr>
      <vt:lpstr>INTRODUCTION</vt:lpstr>
      <vt:lpstr>STUDY AREA</vt:lpstr>
      <vt:lpstr>PowerPoint Presentation</vt:lpstr>
      <vt:lpstr>METHODOLOGY</vt:lpstr>
      <vt:lpstr>THEMATIC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 for the FOSS4G Korea.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SEA-LEVEL RISING DUE TO GLOBAL WARMING – A GEOSPALIAL APPROACH</dc:title>
  <dc:creator>Sudharsan Suren</dc:creator>
  <cp:lastModifiedBy>Sudharsan Suren</cp:lastModifiedBy>
  <cp:revision>66</cp:revision>
  <dcterms:created xsi:type="dcterms:W3CDTF">2020-11-01T10:03:04Z</dcterms:created>
  <dcterms:modified xsi:type="dcterms:W3CDTF">2020-11-12T16:17:14Z</dcterms:modified>
</cp:coreProperties>
</file>